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306" r:id="rId4"/>
    <p:sldId id="305" r:id="rId5"/>
    <p:sldId id="307" r:id="rId6"/>
    <p:sldId id="320" r:id="rId7"/>
    <p:sldId id="258" r:id="rId8"/>
    <p:sldId id="308" r:id="rId9"/>
    <p:sldId id="295" r:id="rId10"/>
    <p:sldId id="316" r:id="rId11"/>
    <p:sldId id="317" r:id="rId12"/>
    <p:sldId id="263" r:id="rId13"/>
    <p:sldId id="318" r:id="rId14"/>
    <p:sldId id="296" r:id="rId15"/>
    <p:sldId id="309" r:id="rId16"/>
    <p:sldId id="297" r:id="rId17"/>
    <p:sldId id="301" r:id="rId18"/>
    <p:sldId id="310" r:id="rId19"/>
    <p:sldId id="265" r:id="rId20"/>
    <p:sldId id="311" r:id="rId21"/>
    <p:sldId id="261" r:id="rId22"/>
    <p:sldId id="276" r:id="rId23"/>
    <p:sldId id="303" r:id="rId24"/>
    <p:sldId id="277" r:id="rId25"/>
    <p:sldId id="275" r:id="rId26"/>
    <p:sldId id="279" r:id="rId27"/>
    <p:sldId id="283" r:id="rId28"/>
    <p:sldId id="282" r:id="rId29"/>
    <p:sldId id="304" r:id="rId30"/>
    <p:sldId id="271" r:id="rId31"/>
    <p:sldId id="322" r:id="rId32"/>
    <p:sldId id="312" r:id="rId33"/>
    <p:sldId id="321" r:id="rId34"/>
    <p:sldId id="313" r:id="rId35"/>
    <p:sldId id="287" r:id="rId36"/>
    <p:sldId id="291" r:id="rId37"/>
    <p:sldId id="292" r:id="rId38"/>
    <p:sldId id="293" r:id="rId39"/>
    <p:sldId id="324" r:id="rId40"/>
    <p:sldId id="302" r:id="rId41"/>
    <p:sldId id="323" r:id="rId42"/>
    <p:sldId id="325" r:id="rId43"/>
    <p:sldId id="314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36A16B4-7DDF-45F5-8861-8AAE77C97E79}">
          <p14:sldIdLst>
            <p14:sldId id="256"/>
            <p14:sldId id="257"/>
            <p14:sldId id="306"/>
            <p14:sldId id="305"/>
            <p14:sldId id="307"/>
            <p14:sldId id="320"/>
            <p14:sldId id="258"/>
            <p14:sldId id="308"/>
            <p14:sldId id="295"/>
            <p14:sldId id="316"/>
            <p14:sldId id="317"/>
            <p14:sldId id="263"/>
            <p14:sldId id="318"/>
            <p14:sldId id="296"/>
            <p14:sldId id="309"/>
            <p14:sldId id="297"/>
            <p14:sldId id="301"/>
            <p14:sldId id="310"/>
            <p14:sldId id="265"/>
            <p14:sldId id="311"/>
            <p14:sldId id="261"/>
            <p14:sldId id="276"/>
            <p14:sldId id="303"/>
            <p14:sldId id="277"/>
            <p14:sldId id="275"/>
            <p14:sldId id="279"/>
            <p14:sldId id="283"/>
            <p14:sldId id="282"/>
            <p14:sldId id="304"/>
            <p14:sldId id="271"/>
            <p14:sldId id="322"/>
            <p14:sldId id="312"/>
            <p14:sldId id="321"/>
            <p14:sldId id="313"/>
            <p14:sldId id="287"/>
            <p14:sldId id="291"/>
            <p14:sldId id="292"/>
            <p14:sldId id="293"/>
            <p14:sldId id="324"/>
            <p14:sldId id="302"/>
            <p14:sldId id="323"/>
            <p14:sldId id="325"/>
            <p14:sldId id="31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7" autoAdjust="0"/>
    <p:restoredTop sz="92674" autoAdjust="0"/>
  </p:normalViewPr>
  <p:slideViewPr>
    <p:cSldViewPr>
      <p:cViewPr varScale="1">
        <p:scale>
          <a:sx n="101" d="100"/>
          <a:sy n="101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0E74A-DB29-4824-A80B-75D681E5C058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F6FCD-A9F3-4FD6-8459-F476D3F35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151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many of you have </a:t>
            </a:r>
            <a:r>
              <a:rPr lang="en-US" dirty="0" smtClean="0"/>
              <a:t>heard </a:t>
            </a:r>
            <a:r>
              <a:rPr lang="en-US" dirty="0" smtClean="0"/>
              <a:t>of the Schrodinger cat?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F6FCD-A9F3-4FD6-8459-F476D3F355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362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Raise your hand if you are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	matlab experts, </a:t>
            </a:r>
          </a:p>
          <a:p>
            <a:r>
              <a:rPr lang="en-US" baseline="0" dirty="0" smtClean="0"/>
              <a:t>	familiar with matlab, </a:t>
            </a:r>
          </a:p>
          <a:p>
            <a:r>
              <a:rPr lang="en-US" baseline="0" dirty="0" smtClean="0"/>
              <a:t>	have used matlab once or twice, </a:t>
            </a:r>
          </a:p>
          <a:p>
            <a:r>
              <a:rPr lang="en-US" baseline="0" dirty="0" smtClean="0"/>
              <a:t>	never used but heard of, </a:t>
            </a:r>
          </a:p>
          <a:p>
            <a:r>
              <a:rPr lang="en-US" baseline="0" dirty="0" smtClean="0"/>
              <a:t>	first time hear it</a:t>
            </a:r>
          </a:p>
          <a:p>
            <a:r>
              <a:rPr lang="en-US" baseline="0" dirty="0" smtClean="0"/>
              <a:t>What programming language have you used? C/C++, java, python, </a:t>
            </a:r>
            <a:r>
              <a:rPr lang="en-US" baseline="0" dirty="0" err="1" smtClean="0"/>
              <a:t>perl</a:t>
            </a:r>
            <a:r>
              <a:rPr lang="en-US" baseline="0" dirty="0" smtClean="0"/>
              <a:t>, bash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F6FCD-A9F3-4FD6-8459-F476D3F355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44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F6FCD-A9F3-4FD6-8459-F476D3F3550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97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F6FCD-A9F3-4FD6-8459-F476D3F3550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97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 you worked on a project</a:t>
            </a:r>
            <a:r>
              <a:rPr lang="en-US" baseline="0" dirty="0" smtClean="0"/>
              <a:t> that has real data involved in?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F6FCD-A9F3-4FD6-8459-F476D3F3550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048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DC7E-4D50-4B56-9B61-925E3C932B98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94C2-2673-4257-8646-83214F08D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00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DC7E-4D50-4B56-9B61-925E3C932B98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94C2-2673-4257-8646-83214F08D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382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DC7E-4D50-4B56-9B61-925E3C932B98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94C2-2673-4257-8646-83214F08D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9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DC7E-4D50-4B56-9B61-925E3C932B98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94C2-2673-4257-8646-83214F08D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13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DC7E-4D50-4B56-9B61-925E3C932B98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94C2-2673-4257-8646-83214F08D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6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DC7E-4D50-4B56-9B61-925E3C932B98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94C2-2673-4257-8646-83214F08D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39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5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DC7E-4D50-4B56-9B61-925E3C932B98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94C2-2673-4257-8646-83214F08D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30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DC7E-4D50-4B56-9B61-925E3C932B98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94C2-2673-4257-8646-83214F08D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8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DC7E-4D50-4B56-9B61-925E3C932B98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94C2-2673-4257-8646-83214F08D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03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DC7E-4D50-4B56-9B61-925E3C932B98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94C2-2673-4257-8646-83214F08D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0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DC7E-4D50-4B56-9B61-925E3C932B98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94C2-2673-4257-8646-83214F08D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6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ADC7E-4D50-4B56-9B61-925E3C932B98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A94C2-2673-4257-8646-83214F08D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50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luthuli.cs.uiuc.edu/~daf/courses/Probcourse/Probcourse-2013/498-home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works.com/help/pdf_doc/matlab/getstart.pdf" TargetMode="External"/><Relationship Id="rId2" Type="http://schemas.openxmlformats.org/officeDocument/2006/relationships/hyperlink" Target="http://web.eecs.umich.edu/~aey/eecs451/matlab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thworks.com/help/matlab/ref/strfind.html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lib.stat.cmu.edu/DASL/Datafiles/PopularKids.htm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tlab/plotschooldata.m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stat.org/publications/jse/jse_data_archive.htm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matlab/plotpizzasize.m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tlab/plotpizzasize_condhist.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lib.stat.cmu.edu/DASL/Datafiles/timeseriesdat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matlab/plotburglary.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ebstore.illinois.edu/hom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l.webstore.illinois.edu/docs/ii/matlabconc.htm" TargetMode="External"/><Relationship Id="rId2" Type="http://schemas.openxmlformats.org/officeDocument/2006/relationships/hyperlink" Target="http://webstore.illinois.edu/hom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l.webstore.illinois.edu/docs/ii/vpn.htm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71140"/>
            <a:ext cx="7772400" cy="1470025"/>
          </a:xfrm>
        </p:spPr>
        <p:txBody>
          <a:bodyPr/>
          <a:lstStyle/>
          <a:p>
            <a:r>
              <a:rPr lang="en-US" dirty="0"/>
              <a:t>CS 498 Probability &amp; Statistics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57664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/>
              <a:t>Lecture </a:t>
            </a:r>
            <a:r>
              <a:rPr lang="en-US" sz="4000" dirty="0" smtClean="0"/>
              <a:t>01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25"/>
          <a:stretch/>
        </p:blipFill>
        <p:spPr>
          <a:xfrm>
            <a:off x="2089727" y="2673924"/>
            <a:ext cx="4953000" cy="3687354"/>
          </a:xfrm>
          <a:prstGeom prst="rect">
            <a:avLst/>
          </a:prstGeom>
          <a:ln>
            <a:noFill/>
          </a:ln>
          <a:effectLst>
            <a:outerShdw blurRad="139700" dist="381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418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Indexing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47090" y="914400"/>
            <a:ext cx="5996709" cy="52219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pt-BR" dirty="0"/>
              <a:t>&gt;&gt; a = [1 2 3 4 5 6 7 8 9 10];</a:t>
            </a:r>
          </a:p>
          <a:p>
            <a:pPr>
              <a:lnSpc>
                <a:spcPts val="2000"/>
              </a:lnSpc>
            </a:pPr>
            <a:r>
              <a:rPr lang="pt-BR" dirty="0"/>
              <a:t>&gt;&gt; a = </a:t>
            </a:r>
            <a:r>
              <a:rPr lang="pt-BR" dirty="0" smtClean="0"/>
              <a:t>1:10	</a:t>
            </a:r>
            <a:r>
              <a:rPr lang="pt-BR" dirty="0" smtClean="0">
                <a:solidFill>
                  <a:srgbClr val="00B050"/>
                </a:solidFill>
              </a:rPr>
              <a:t>%quick way to create a sequence</a:t>
            </a:r>
            <a:endParaRPr lang="pt-BR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a </a:t>
            </a:r>
            <a:r>
              <a:rPr lang="pt-B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    1     </a:t>
            </a:r>
            <a:r>
              <a:rPr lang="pt-BR" dirty="0">
                <a:solidFill>
                  <a:srgbClr val="0000FF"/>
                </a:solidFill>
              </a:rPr>
              <a:t>2     3     4     5     6     7     8     9    </a:t>
            </a:r>
            <a:r>
              <a:rPr lang="pt-BR" dirty="0" smtClean="0">
                <a:solidFill>
                  <a:srgbClr val="0000FF"/>
                </a:solidFill>
              </a:rPr>
              <a:t>10</a:t>
            </a: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/>
              <a:t>&gt;&gt; </a:t>
            </a:r>
            <a:r>
              <a:rPr lang="en-US" dirty="0"/>
              <a:t>a(3</a:t>
            </a:r>
            <a:r>
              <a:rPr lang="en-US" dirty="0" smtClean="0"/>
              <a:t>)	</a:t>
            </a:r>
            <a:r>
              <a:rPr lang="en-US" dirty="0" smtClean="0">
                <a:solidFill>
                  <a:srgbClr val="00B050"/>
                </a:solidFill>
              </a:rPr>
              <a:t>%retrieve the 3</a:t>
            </a:r>
            <a:r>
              <a:rPr lang="en-US" baseline="30000" dirty="0" smtClean="0">
                <a:solidFill>
                  <a:srgbClr val="00B050"/>
                </a:solidFill>
              </a:rPr>
              <a:t>rd</a:t>
            </a:r>
            <a:r>
              <a:rPr lang="en-US" dirty="0" smtClean="0">
                <a:solidFill>
                  <a:srgbClr val="00B050"/>
                </a:solidFill>
              </a:rPr>
              <a:t> elm, </a:t>
            </a:r>
            <a:r>
              <a:rPr lang="en-US" b="1" dirty="0" smtClean="0">
                <a:solidFill>
                  <a:srgbClr val="00B050"/>
                </a:solidFill>
              </a:rPr>
              <a:t>1-based indexing, C is 0-based</a:t>
            </a:r>
            <a:endParaRPr lang="en-US" b="1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ans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3</a:t>
            </a:r>
          </a:p>
          <a:p>
            <a:pPr>
              <a:lnSpc>
                <a:spcPts val="2000"/>
              </a:lnSpc>
            </a:pPr>
            <a:endParaRPr lang="fr-FR" dirty="0" smtClean="0"/>
          </a:p>
          <a:p>
            <a:pPr>
              <a:lnSpc>
                <a:spcPts val="2000"/>
              </a:lnSpc>
            </a:pPr>
            <a:r>
              <a:rPr lang="fr-FR" dirty="0" smtClean="0"/>
              <a:t>&gt;&gt; </a:t>
            </a:r>
            <a:r>
              <a:rPr lang="fr-FR" dirty="0"/>
              <a:t>a(end)	       </a:t>
            </a:r>
            <a:r>
              <a:rPr lang="fr-FR" dirty="0">
                <a:solidFill>
                  <a:srgbClr val="00B050"/>
                </a:solidFill>
              </a:rPr>
              <a:t>%</a:t>
            </a:r>
            <a:r>
              <a:rPr lang="en-US" dirty="0">
                <a:solidFill>
                  <a:srgbClr val="00B050"/>
                </a:solidFill>
              </a:rPr>
              <a:t>retrieve</a:t>
            </a:r>
            <a:r>
              <a:rPr lang="fr-FR" dirty="0">
                <a:solidFill>
                  <a:srgbClr val="00B050"/>
                </a:solidFill>
              </a:rPr>
              <a:t> the last </a:t>
            </a:r>
            <a:r>
              <a:rPr lang="en-US" dirty="0" smtClean="0">
                <a:solidFill>
                  <a:srgbClr val="00B050"/>
                </a:solidFill>
              </a:rPr>
              <a:t>element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ans =</a:t>
            </a: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         10</a:t>
            </a:r>
          </a:p>
          <a:p>
            <a:pPr>
              <a:lnSpc>
                <a:spcPts val="2000"/>
              </a:lnSpc>
            </a:pPr>
            <a:endParaRPr lang="fr-FR" dirty="0" smtClean="0"/>
          </a:p>
          <a:p>
            <a:pPr>
              <a:lnSpc>
                <a:spcPts val="2000"/>
              </a:lnSpc>
            </a:pPr>
            <a:r>
              <a:rPr lang="fr-FR" dirty="0" smtClean="0"/>
              <a:t>&gt;&gt; </a:t>
            </a:r>
            <a:r>
              <a:rPr lang="fr-FR" dirty="0"/>
              <a:t>a(2:6</a:t>
            </a:r>
            <a:r>
              <a:rPr lang="fr-FR" dirty="0" smtClean="0"/>
              <a:t>)	</a:t>
            </a:r>
            <a:r>
              <a:rPr lang="fr-FR" dirty="0"/>
              <a:t> </a:t>
            </a:r>
            <a:r>
              <a:rPr lang="fr-FR" dirty="0" smtClean="0"/>
              <a:t>      </a:t>
            </a:r>
            <a:r>
              <a:rPr lang="en-US" dirty="0" smtClean="0">
                <a:solidFill>
                  <a:srgbClr val="00B050"/>
                </a:solidFill>
              </a:rPr>
              <a:t>%retrieve </a:t>
            </a:r>
            <a:r>
              <a:rPr lang="fr-FR" dirty="0" smtClean="0">
                <a:solidFill>
                  <a:srgbClr val="00B050"/>
                </a:solidFill>
              </a:rPr>
              <a:t>a </a:t>
            </a:r>
            <a:r>
              <a:rPr lang="en-US" dirty="0" smtClean="0">
                <a:solidFill>
                  <a:srgbClr val="00B050"/>
                </a:solidFill>
              </a:rPr>
              <a:t>sub-sequence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ans </a:t>
            </a:r>
            <a:r>
              <a:rPr lang="fr-F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         2     </a:t>
            </a:r>
            <a:r>
              <a:rPr lang="fr-FR" dirty="0">
                <a:solidFill>
                  <a:srgbClr val="0000FF"/>
                </a:solidFill>
              </a:rPr>
              <a:t>3     4     5     </a:t>
            </a:r>
            <a:r>
              <a:rPr lang="fr-FR" dirty="0" smtClean="0">
                <a:solidFill>
                  <a:srgbClr val="0000FF"/>
                </a:solidFill>
              </a:rPr>
              <a:t>6</a:t>
            </a:r>
          </a:p>
          <a:p>
            <a:pPr>
              <a:lnSpc>
                <a:spcPts val="2000"/>
              </a:lnSpc>
            </a:pPr>
            <a:endParaRPr lang="fr-FR" dirty="0" smtClean="0"/>
          </a:p>
          <a:p>
            <a:pPr>
              <a:lnSpc>
                <a:spcPts val="2000"/>
              </a:lnSpc>
            </a:pPr>
            <a:r>
              <a:rPr lang="fr-FR" dirty="0" smtClean="0"/>
              <a:t>&gt;&gt; </a:t>
            </a:r>
            <a:r>
              <a:rPr lang="fr-FR" dirty="0"/>
              <a:t>a</a:t>
            </a:r>
            <a:r>
              <a:rPr lang="fr-FR" dirty="0" smtClean="0"/>
              <a:t>(:)’	       </a:t>
            </a:r>
            <a:r>
              <a:rPr lang="fr-FR" dirty="0" smtClean="0">
                <a:solidFill>
                  <a:srgbClr val="00B050"/>
                </a:solidFill>
              </a:rPr>
              <a:t>%colon </a:t>
            </a:r>
            <a:r>
              <a:rPr lang="en-US" dirty="0" smtClean="0">
                <a:solidFill>
                  <a:srgbClr val="00B050"/>
                </a:solidFill>
              </a:rPr>
              <a:t>retrieves</a:t>
            </a:r>
            <a:r>
              <a:rPr lang="fr-FR" dirty="0" smtClean="0">
                <a:solidFill>
                  <a:srgbClr val="00B050"/>
                </a:solidFill>
              </a:rPr>
              <a:t> the </a:t>
            </a:r>
            <a:r>
              <a:rPr lang="en-US" dirty="0" smtClean="0">
                <a:solidFill>
                  <a:srgbClr val="00B050"/>
                </a:solidFill>
              </a:rPr>
              <a:t>whole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vector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ans </a:t>
            </a:r>
            <a:r>
              <a:rPr lang="fr-F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         1     </a:t>
            </a:r>
            <a:r>
              <a:rPr lang="fr-FR" dirty="0">
                <a:solidFill>
                  <a:srgbClr val="0000FF"/>
                </a:solidFill>
              </a:rPr>
              <a:t>2     3     4     5     6     7     8     9    10</a:t>
            </a:r>
            <a:endParaRPr lang="fr-FR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31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Indexing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45336" y="914400"/>
            <a:ext cx="5998464" cy="573490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/>
              <a:t>&gt;&gt; a = rand(3,3</a:t>
            </a:r>
            <a:r>
              <a:rPr lang="en-US" dirty="0" smtClean="0"/>
              <a:t>)</a:t>
            </a:r>
            <a:endParaRPr lang="en-US" dirty="0"/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    </a:t>
            </a:r>
            <a:r>
              <a:rPr lang="en-US" dirty="0">
                <a:solidFill>
                  <a:srgbClr val="0000FF"/>
                </a:solidFill>
              </a:rPr>
              <a:t>0.6555    0.0318    0.0971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 0.1712    0.2769    </a:t>
            </a:r>
            <a:r>
              <a:rPr lang="en-US" b="1" dirty="0">
                <a:solidFill>
                  <a:srgbClr val="0000FF"/>
                </a:solidFill>
              </a:rPr>
              <a:t>0.8235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 0.7060    0.0462    0.6948</a:t>
            </a: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/>
              <a:t>&gt;&gt; </a:t>
            </a:r>
            <a:r>
              <a:rPr lang="en-US" dirty="0"/>
              <a:t>a(2,3</a:t>
            </a:r>
            <a:r>
              <a:rPr lang="en-US" dirty="0" smtClean="0"/>
              <a:t>)		</a:t>
            </a:r>
            <a:r>
              <a:rPr lang="en-US" dirty="0" smtClean="0">
                <a:solidFill>
                  <a:srgbClr val="00B050"/>
                </a:solidFill>
              </a:rPr>
              <a:t>%retrieve element at row 2 column 3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ans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0.8235</a:t>
            </a: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/>
              <a:t>&gt;&gt; a(8)		</a:t>
            </a:r>
            <a:r>
              <a:rPr lang="en-US" dirty="0" smtClean="0">
                <a:solidFill>
                  <a:srgbClr val="00B050"/>
                </a:solidFill>
              </a:rPr>
              <a:t>%column-major indexing; C is row-major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ans =</a:t>
            </a:r>
          </a:p>
          <a:p>
            <a:pPr>
              <a:lnSpc>
                <a:spcPts val="2000"/>
              </a:lnSpc>
            </a:pPr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smtClean="0">
                <a:solidFill>
                  <a:srgbClr val="0000FF"/>
                </a:solidFill>
              </a:rPr>
              <a:t>0.8235</a:t>
            </a:r>
            <a:endParaRPr lang="en-US" dirty="0" smtClean="0"/>
          </a:p>
          <a:p>
            <a:pPr>
              <a:lnSpc>
                <a:spcPts val="2000"/>
              </a:lnSpc>
            </a:pPr>
            <a:endParaRPr lang="fr-FR" dirty="0" smtClean="0"/>
          </a:p>
          <a:p>
            <a:pPr>
              <a:lnSpc>
                <a:spcPts val="2000"/>
              </a:lnSpc>
            </a:pPr>
            <a:r>
              <a:rPr lang="fr-FR" dirty="0" smtClean="0"/>
              <a:t>&gt;&gt; </a:t>
            </a:r>
            <a:r>
              <a:rPr lang="fr-FR" dirty="0"/>
              <a:t>a(1</a:t>
            </a:r>
            <a:r>
              <a:rPr lang="fr-FR" dirty="0" smtClean="0"/>
              <a:t>,:)		</a:t>
            </a:r>
            <a:r>
              <a:rPr lang="en-US" dirty="0">
                <a:solidFill>
                  <a:srgbClr val="00B050"/>
                </a:solidFill>
              </a:rPr>
              <a:t>%retrieve the </a:t>
            </a:r>
            <a:r>
              <a:rPr lang="en-US" dirty="0" smtClean="0">
                <a:solidFill>
                  <a:srgbClr val="00B050"/>
                </a:solidFill>
              </a:rPr>
              <a:t>whole first row</a:t>
            </a:r>
            <a:endParaRPr lang="fr-FR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ans =</a:t>
            </a: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    </a:t>
            </a:r>
            <a:r>
              <a:rPr lang="fr-FR" dirty="0" smtClean="0">
                <a:solidFill>
                  <a:srgbClr val="0000FF"/>
                </a:solidFill>
              </a:rPr>
              <a:t>     0.6555    </a:t>
            </a:r>
            <a:r>
              <a:rPr lang="fr-FR" dirty="0">
                <a:solidFill>
                  <a:srgbClr val="0000FF"/>
                </a:solidFill>
              </a:rPr>
              <a:t>0.0318    0.0971</a:t>
            </a:r>
          </a:p>
          <a:p>
            <a:pPr>
              <a:lnSpc>
                <a:spcPts val="2000"/>
              </a:lnSpc>
            </a:pPr>
            <a:endParaRPr lang="fr-FR" dirty="0" smtClean="0"/>
          </a:p>
          <a:p>
            <a:pPr>
              <a:lnSpc>
                <a:spcPts val="2000"/>
              </a:lnSpc>
            </a:pPr>
            <a:r>
              <a:rPr lang="fr-FR" dirty="0" smtClean="0"/>
              <a:t>&gt;&gt; </a:t>
            </a:r>
            <a:r>
              <a:rPr lang="fr-FR" dirty="0"/>
              <a:t>a(2:3,1:2)  </a:t>
            </a:r>
            <a:r>
              <a:rPr lang="fr-FR" dirty="0" smtClean="0"/>
              <a:t>	</a:t>
            </a:r>
            <a:r>
              <a:rPr lang="en-US" dirty="0">
                <a:solidFill>
                  <a:srgbClr val="00B050"/>
                </a:solidFill>
              </a:rPr>
              <a:t>%retrieve </a:t>
            </a:r>
            <a:r>
              <a:rPr lang="en-US" dirty="0" smtClean="0">
                <a:solidFill>
                  <a:srgbClr val="00B050"/>
                </a:solidFill>
              </a:rPr>
              <a:t>a sub-matrix </a:t>
            </a:r>
            <a:endParaRPr lang="fr-FR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ans </a:t>
            </a:r>
            <a:r>
              <a:rPr lang="fr-F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         0.1712    </a:t>
            </a:r>
            <a:r>
              <a:rPr lang="fr-FR" dirty="0">
                <a:solidFill>
                  <a:srgbClr val="0000FF"/>
                </a:solidFill>
              </a:rPr>
              <a:t>0.2769</a:t>
            </a: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    </a:t>
            </a:r>
            <a:r>
              <a:rPr lang="fr-FR" dirty="0" smtClean="0">
                <a:solidFill>
                  <a:srgbClr val="0000FF"/>
                </a:solidFill>
              </a:rPr>
              <a:t>     0.7060    </a:t>
            </a:r>
            <a:r>
              <a:rPr lang="fr-FR" dirty="0">
                <a:solidFill>
                  <a:srgbClr val="0000FF"/>
                </a:solidFill>
              </a:rPr>
              <a:t>0.0462</a:t>
            </a:r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333" y="1425142"/>
            <a:ext cx="518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&lt;r1&gt;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334" y="1678116"/>
            <a:ext cx="518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&lt;r2&gt;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244" y="1939666"/>
            <a:ext cx="518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&lt;r3&gt;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18627" y="1180181"/>
            <a:ext cx="530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&lt;c1&gt;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65036" y="1172781"/>
            <a:ext cx="530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&lt;c2&gt;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03236" y="1172781"/>
            <a:ext cx="530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&lt;c3&gt;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23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Basic operators: +  -  *  /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7090" y="1039840"/>
            <a:ext cx="5998464" cy="547842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pt-BR" dirty="0"/>
              <a:t>&gt;&gt; a + b    </a:t>
            </a:r>
            <a:r>
              <a:rPr lang="pt-BR" dirty="0" smtClean="0">
                <a:solidFill>
                  <a:srgbClr val="00B050"/>
                </a:solidFill>
              </a:rPr>
              <a:t>% </a:t>
            </a:r>
            <a:r>
              <a:rPr lang="pt-BR" dirty="0">
                <a:solidFill>
                  <a:srgbClr val="00B050"/>
                </a:solidFill>
              </a:rPr>
              <a:t>a = 1, b = 2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ans </a:t>
            </a:r>
            <a:r>
              <a:rPr lang="pt-B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    3</a:t>
            </a:r>
          </a:p>
          <a:p>
            <a:pPr>
              <a:lnSpc>
                <a:spcPts val="2000"/>
              </a:lnSpc>
            </a:pPr>
            <a:r>
              <a:rPr lang="fr-FR" dirty="0"/>
              <a:t>&gt;&gt; c - a	</a:t>
            </a:r>
            <a:r>
              <a:rPr lang="fr-FR" dirty="0">
                <a:solidFill>
                  <a:srgbClr val="00B050"/>
                </a:solidFill>
              </a:rPr>
              <a:t>% </a:t>
            </a:r>
            <a:r>
              <a:rPr lang="en-US" dirty="0">
                <a:solidFill>
                  <a:srgbClr val="00B050"/>
                </a:solidFill>
              </a:rPr>
              <a:t>vector</a:t>
            </a:r>
            <a:r>
              <a:rPr lang="fr-FR" dirty="0">
                <a:solidFill>
                  <a:srgbClr val="00B050"/>
                </a:solidFill>
              </a:rPr>
              <a:t> - scalar</a:t>
            </a: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ans =</a:t>
            </a: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         0    -1     0</a:t>
            </a:r>
          </a:p>
          <a:p>
            <a:pPr>
              <a:lnSpc>
                <a:spcPts val="2000"/>
              </a:lnSpc>
            </a:pPr>
            <a:r>
              <a:rPr lang="fr-FR" dirty="0" smtClean="0"/>
              <a:t>&gt;&gt; </a:t>
            </a:r>
            <a:r>
              <a:rPr lang="fr-FR" dirty="0"/>
              <a:t>a -</a:t>
            </a:r>
            <a:r>
              <a:rPr lang="fr-FR" dirty="0" smtClean="0"/>
              <a:t> c	</a:t>
            </a:r>
            <a:r>
              <a:rPr lang="fr-FR" dirty="0" smtClean="0">
                <a:solidFill>
                  <a:srgbClr val="00B050"/>
                </a:solidFill>
              </a:rPr>
              <a:t>% </a:t>
            </a:r>
            <a:r>
              <a:rPr lang="en-US" dirty="0" smtClean="0">
                <a:solidFill>
                  <a:srgbClr val="00B050"/>
                </a:solidFill>
              </a:rPr>
              <a:t>scalar</a:t>
            </a:r>
            <a:r>
              <a:rPr lang="fr-FR" dirty="0" smtClean="0">
                <a:solidFill>
                  <a:srgbClr val="00B050"/>
                </a:solidFill>
              </a:rPr>
              <a:t> – </a:t>
            </a:r>
            <a:r>
              <a:rPr lang="en-US" dirty="0" smtClean="0">
                <a:solidFill>
                  <a:srgbClr val="00B050"/>
                </a:solidFill>
              </a:rPr>
              <a:t>vector</a:t>
            </a:r>
            <a:r>
              <a:rPr lang="fr-FR" dirty="0" smtClean="0">
                <a:solidFill>
                  <a:srgbClr val="00B050"/>
                </a:solidFill>
              </a:rPr>
              <a:t>, a = 1, c = [1   0   1]</a:t>
            </a:r>
            <a:endParaRPr lang="fr-FR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ans </a:t>
            </a:r>
            <a:r>
              <a:rPr lang="fr-F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         0     </a:t>
            </a:r>
            <a:r>
              <a:rPr lang="fr-FR" dirty="0">
                <a:solidFill>
                  <a:srgbClr val="0000FF"/>
                </a:solidFill>
              </a:rPr>
              <a:t>1     </a:t>
            </a:r>
            <a:r>
              <a:rPr lang="fr-FR" dirty="0" smtClean="0">
                <a:solidFill>
                  <a:srgbClr val="0000FF"/>
                </a:solidFill>
              </a:rPr>
              <a:t>0</a:t>
            </a:r>
          </a:p>
          <a:p>
            <a:pPr>
              <a:lnSpc>
                <a:spcPts val="2000"/>
              </a:lnSpc>
            </a:pPr>
            <a:endParaRPr lang="fr-FR" dirty="0" smtClean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fr-FR" dirty="0"/>
              <a:t>&gt;&gt; c * b   	</a:t>
            </a:r>
            <a:r>
              <a:rPr lang="fr-FR" dirty="0" smtClean="0">
                <a:solidFill>
                  <a:srgbClr val="00B050"/>
                </a:solidFill>
              </a:rPr>
              <a:t>% =</a:t>
            </a:r>
            <a:r>
              <a:rPr lang="fr-FR" dirty="0">
                <a:solidFill>
                  <a:srgbClr val="00B050"/>
                </a:solidFill>
              </a:rPr>
              <a:t>c * b, </a:t>
            </a:r>
            <a:r>
              <a:rPr lang="en-US" dirty="0" smtClean="0">
                <a:solidFill>
                  <a:srgbClr val="00B050"/>
                </a:solidFill>
              </a:rPr>
              <a:t>vector-</a:t>
            </a:r>
            <a:r>
              <a:rPr lang="fr-FR" dirty="0" smtClean="0">
                <a:solidFill>
                  <a:srgbClr val="00B050"/>
                </a:solidFill>
              </a:rPr>
              <a:t>scalar </a:t>
            </a:r>
            <a:r>
              <a:rPr lang="en-US" dirty="0" smtClean="0">
                <a:solidFill>
                  <a:srgbClr val="00B050"/>
                </a:solidFill>
              </a:rPr>
              <a:t>multiplication</a:t>
            </a:r>
            <a:r>
              <a:rPr lang="fr-FR" dirty="0" smtClean="0">
                <a:solidFill>
                  <a:srgbClr val="00B050"/>
                </a:solidFill>
              </a:rPr>
              <a:t>; commutative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ans </a:t>
            </a:r>
            <a:r>
              <a:rPr lang="fr-F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         2     0     2</a:t>
            </a:r>
          </a:p>
          <a:p>
            <a:pPr>
              <a:lnSpc>
                <a:spcPts val="2000"/>
              </a:lnSpc>
            </a:pPr>
            <a:endParaRPr lang="fr-FR" dirty="0"/>
          </a:p>
          <a:p>
            <a:pPr>
              <a:lnSpc>
                <a:spcPts val="2000"/>
              </a:lnSpc>
            </a:pPr>
            <a:r>
              <a:rPr lang="fr-FR" dirty="0"/>
              <a:t>&gt;&gt; c / b	            </a:t>
            </a:r>
            <a:r>
              <a:rPr lang="fr-FR" dirty="0">
                <a:solidFill>
                  <a:srgbClr val="00B050"/>
                </a:solidFill>
              </a:rPr>
              <a:t>% </a:t>
            </a:r>
            <a:r>
              <a:rPr lang="en-US" dirty="0">
                <a:solidFill>
                  <a:srgbClr val="00B050"/>
                </a:solidFill>
              </a:rPr>
              <a:t>vector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divided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by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scalar, c = [1 0 1], b = 2</a:t>
            </a: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ans =</a:t>
            </a: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        0.5000         0    0.5000</a:t>
            </a:r>
          </a:p>
          <a:p>
            <a:pPr>
              <a:lnSpc>
                <a:spcPts val="2000"/>
              </a:lnSpc>
            </a:pPr>
            <a:endParaRPr lang="pt-BR" dirty="0"/>
          </a:p>
          <a:p>
            <a:pPr>
              <a:lnSpc>
                <a:spcPts val="2000"/>
              </a:lnSpc>
            </a:pPr>
            <a:r>
              <a:rPr lang="pt-BR" dirty="0"/>
              <a:t>&gt;&gt; b / c	            </a:t>
            </a:r>
            <a:r>
              <a:rPr lang="pt-BR" dirty="0">
                <a:solidFill>
                  <a:srgbClr val="00B050"/>
                </a:solidFill>
              </a:rPr>
              <a:t>% scalar divided by vector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Error using  / 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Matrix dimensions must agree.</a:t>
            </a:r>
            <a:endParaRPr lang="fr-FR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5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Basic operators: +  -  *  /    .*  ./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7090" y="1027556"/>
            <a:ext cx="5996709" cy="55425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fr-FR" dirty="0" smtClean="0"/>
              <a:t>&gt;&gt; </a:t>
            </a:r>
            <a:r>
              <a:rPr lang="fr-FR" dirty="0"/>
              <a:t>c + d	</a:t>
            </a:r>
            <a:r>
              <a:rPr lang="fr-FR" dirty="0" smtClean="0"/>
              <a:t>            </a:t>
            </a:r>
            <a:r>
              <a:rPr lang="fr-FR" dirty="0" smtClean="0">
                <a:solidFill>
                  <a:srgbClr val="00B050"/>
                </a:solidFill>
              </a:rPr>
              <a:t>% </a:t>
            </a:r>
            <a:r>
              <a:rPr lang="en-US" dirty="0" smtClean="0">
                <a:solidFill>
                  <a:srgbClr val="00B050"/>
                </a:solidFill>
              </a:rPr>
              <a:t>vector</a:t>
            </a:r>
            <a:r>
              <a:rPr lang="fr-FR" dirty="0" smtClean="0">
                <a:solidFill>
                  <a:srgbClr val="00B050"/>
                </a:solidFill>
              </a:rPr>
              <a:t> plus </a:t>
            </a:r>
            <a:r>
              <a:rPr lang="en-US" dirty="0" smtClean="0">
                <a:solidFill>
                  <a:srgbClr val="00B050"/>
                </a:solidFill>
              </a:rPr>
              <a:t>vector</a:t>
            </a:r>
            <a:r>
              <a:rPr lang="fr-FR" dirty="0" smtClean="0">
                <a:solidFill>
                  <a:srgbClr val="00B050"/>
                </a:solidFill>
              </a:rPr>
              <a:t> c </a:t>
            </a:r>
            <a:r>
              <a:rPr lang="fr-FR" dirty="0">
                <a:solidFill>
                  <a:srgbClr val="00B050"/>
                </a:solidFill>
              </a:rPr>
              <a:t>= [</a:t>
            </a:r>
            <a:r>
              <a:rPr lang="fr-FR" dirty="0" smtClean="0">
                <a:solidFill>
                  <a:srgbClr val="00B050"/>
                </a:solidFill>
              </a:rPr>
              <a:t>1  0  1</a:t>
            </a:r>
            <a:r>
              <a:rPr lang="fr-FR" dirty="0">
                <a:solidFill>
                  <a:srgbClr val="00B050"/>
                </a:solidFill>
              </a:rPr>
              <a:t>], d = [</a:t>
            </a:r>
            <a:r>
              <a:rPr lang="fr-FR" dirty="0" smtClean="0">
                <a:solidFill>
                  <a:srgbClr val="00B050"/>
                </a:solidFill>
              </a:rPr>
              <a:t>2  </a:t>
            </a:r>
            <a:r>
              <a:rPr lang="fr-FR" dirty="0">
                <a:solidFill>
                  <a:srgbClr val="00B050"/>
                </a:solidFill>
              </a:rPr>
              <a:t>2  </a:t>
            </a:r>
            <a:r>
              <a:rPr lang="fr-FR" dirty="0" smtClean="0">
                <a:solidFill>
                  <a:srgbClr val="00B050"/>
                </a:solidFill>
              </a:rPr>
              <a:t>-1</a:t>
            </a:r>
            <a:r>
              <a:rPr lang="fr-FR" dirty="0">
                <a:solidFill>
                  <a:srgbClr val="00B050"/>
                </a:solidFill>
              </a:rPr>
              <a:t>]</a:t>
            </a:r>
            <a:endParaRPr lang="fr-FR" dirty="0"/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ans =</a:t>
            </a: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         3     2     </a:t>
            </a:r>
            <a:r>
              <a:rPr lang="fr-FR" dirty="0" smtClean="0">
                <a:solidFill>
                  <a:srgbClr val="0000FF"/>
                </a:solidFill>
              </a:rPr>
              <a:t>0</a:t>
            </a:r>
          </a:p>
          <a:p>
            <a:pPr>
              <a:lnSpc>
                <a:spcPts val="2000"/>
              </a:lnSpc>
            </a:pPr>
            <a:endParaRPr lang="fr-FR" dirty="0" smtClean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&gt;&gt; c + 1:5	            </a:t>
            </a:r>
            <a:r>
              <a:rPr lang="fr-FR" dirty="0" smtClean="0">
                <a:solidFill>
                  <a:srgbClr val="00B050"/>
                </a:solidFill>
              </a:rPr>
              <a:t>% a 1x3 </a:t>
            </a:r>
            <a:r>
              <a:rPr lang="en-US" dirty="0" smtClean="0">
                <a:solidFill>
                  <a:srgbClr val="00B050"/>
                </a:solidFill>
              </a:rPr>
              <a:t>vector</a:t>
            </a:r>
            <a:r>
              <a:rPr lang="fr-FR" dirty="0" smtClean="0">
                <a:solidFill>
                  <a:srgbClr val="00B050"/>
                </a:solidFill>
              </a:rPr>
              <a:t> plus a 1x5 </a:t>
            </a:r>
            <a:r>
              <a:rPr lang="en-US" dirty="0" smtClean="0">
                <a:solidFill>
                  <a:srgbClr val="00B050"/>
                </a:solidFill>
              </a:rPr>
              <a:t>vector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FF0000"/>
                </a:solidFill>
              </a:rPr>
              <a:t>Error </a:t>
            </a:r>
            <a:r>
              <a:rPr lang="en-US" dirty="0">
                <a:solidFill>
                  <a:srgbClr val="FF0000"/>
                </a:solidFill>
              </a:rPr>
              <a:t>using  + 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Matrix dimensions must agree.</a:t>
            </a:r>
            <a:endParaRPr lang="fr-FR" dirty="0">
              <a:solidFill>
                <a:srgbClr val="FF0000"/>
              </a:solidFill>
            </a:endParaRPr>
          </a:p>
          <a:p>
            <a:pPr>
              <a:lnSpc>
                <a:spcPts val="2000"/>
              </a:lnSpc>
            </a:pPr>
            <a:endParaRPr lang="fr-FR" dirty="0" smtClean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&gt;&gt; e = [2; 2; -1]  </a:t>
            </a:r>
            <a:r>
              <a:rPr lang="fr-FR" dirty="0" smtClean="0">
                <a:solidFill>
                  <a:srgbClr val="00B050"/>
                </a:solidFill>
              </a:rPr>
              <a:t>% a 3x1 </a:t>
            </a:r>
            <a:r>
              <a:rPr lang="en-US" dirty="0" smtClean="0">
                <a:solidFill>
                  <a:srgbClr val="00B050"/>
                </a:solidFill>
              </a:rPr>
              <a:t>column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vector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e =</a:t>
            </a:r>
          </a:p>
          <a:p>
            <a:pPr>
              <a:lnSpc>
                <a:spcPts val="1500"/>
              </a:lnSpc>
            </a:pPr>
            <a:r>
              <a:rPr lang="fr-FR" dirty="0">
                <a:solidFill>
                  <a:srgbClr val="0000FF"/>
                </a:solidFill>
              </a:rPr>
              <a:t> </a:t>
            </a:r>
            <a:r>
              <a:rPr lang="fr-FR" dirty="0" smtClean="0">
                <a:solidFill>
                  <a:srgbClr val="0000FF"/>
                </a:solidFill>
              </a:rPr>
              <a:t>        2</a:t>
            </a:r>
          </a:p>
          <a:p>
            <a:pPr>
              <a:lnSpc>
                <a:spcPts val="1500"/>
              </a:lnSpc>
            </a:pPr>
            <a:r>
              <a:rPr lang="fr-FR" dirty="0">
                <a:solidFill>
                  <a:srgbClr val="0000FF"/>
                </a:solidFill>
              </a:rPr>
              <a:t> </a:t>
            </a:r>
            <a:r>
              <a:rPr lang="fr-FR" dirty="0" smtClean="0">
                <a:solidFill>
                  <a:srgbClr val="0000FF"/>
                </a:solidFill>
              </a:rPr>
              <a:t>        2</a:t>
            </a:r>
            <a:endParaRPr lang="fr-FR" dirty="0">
              <a:solidFill>
                <a:srgbClr val="0000FF"/>
              </a:solidFill>
            </a:endParaRPr>
          </a:p>
          <a:p>
            <a:pPr>
              <a:lnSpc>
                <a:spcPts val="1500"/>
              </a:lnSpc>
            </a:pPr>
            <a:r>
              <a:rPr lang="fr-FR" dirty="0" smtClean="0">
                <a:solidFill>
                  <a:srgbClr val="0000FF"/>
                </a:solidFill>
              </a:rPr>
              <a:t>        -1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&gt;&gt; c + e	           </a:t>
            </a:r>
            <a:r>
              <a:rPr lang="fr-FR" dirty="0" smtClean="0">
                <a:solidFill>
                  <a:srgbClr val="00B050"/>
                </a:solidFill>
              </a:rPr>
              <a:t>% a </a:t>
            </a:r>
            <a:r>
              <a:rPr lang="en-US" dirty="0" smtClean="0">
                <a:solidFill>
                  <a:srgbClr val="00B050"/>
                </a:solidFill>
              </a:rPr>
              <a:t>row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vector</a:t>
            </a:r>
            <a:r>
              <a:rPr lang="fr-FR" dirty="0" smtClean="0">
                <a:solidFill>
                  <a:srgbClr val="00B050"/>
                </a:solidFill>
              </a:rPr>
              <a:t> plus a </a:t>
            </a:r>
            <a:r>
              <a:rPr lang="en-US" dirty="0" smtClean="0">
                <a:solidFill>
                  <a:srgbClr val="00B050"/>
                </a:solidFill>
              </a:rPr>
              <a:t>column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  <a:r>
              <a:rPr lang="en-US" noProof="1" smtClean="0">
                <a:solidFill>
                  <a:srgbClr val="00B050"/>
                </a:solidFill>
              </a:rPr>
              <a:t>vector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FF0000"/>
                </a:solidFill>
              </a:rPr>
              <a:t>Error </a:t>
            </a:r>
            <a:r>
              <a:rPr lang="en-US" dirty="0">
                <a:solidFill>
                  <a:srgbClr val="FF0000"/>
                </a:solidFill>
              </a:rPr>
              <a:t>using  + 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Matrix dimensions must agree.</a:t>
            </a:r>
            <a:endParaRPr lang="fr-FR" dirty="0">
              <a:solidFill>
                <a:srgbClr val="FF0000"/>
              </a:solidFill>
            </a:endParaRPr>
          </a:p>
          <a:p>
            <a:pPr>
              <a:lnSpc>
                <a:spcPts val="2000"/>
              </a:lnSpc>
            </a:pPr>
            <a:r>
              <a:rPr lang="pt-BR" dirty="0" smtClean="0"/>
              <a:t>&gt;&gt; e’	           </a:t>
            </a:r>
            <a:r>
              <a:rPr lang="pt-BR" dirty="0" smtClean="0">
                <a:solidFill>
                  <a:srgbClr val="00B050"/>
                </a:solidFill>
              </a:rPr>
              <a:t>% </a:t>
            </a:r>
            <a:r>
              <a:rPr lang="pt-BR" b="1" dirty="0" smtClean="0">
                <a:solidFill>
                  <a:srgbClr val="00B050"/>
                </a:solidFill>
              </a:rPr>
              <a:t>transpose</a:t>
            </a:r>
            <a:r>
              <a:rPr lang="pt-BR" dirty="0" smtClean="0">
                <a:solidFill>
                  <a:srgbClr val="00B050"/>
                </a:solidFill>
              </a:rPr>
              <a:t> of e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ans = 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    2     2    -1</a:t>
            </a:r>
          </a:p>
          <a:p>
            <a:pPr>
              <a:lnSpc>
                <a:spcPts val="2000"/>
              </a:lnSpc>
            </a:pPr>
            <a:r>
              <a:rPr lang="pt-BR" dirty="0" smtClean="0"/>
              <a:t>&gt;&gt; c + e’</a:t>
            </a: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ans =</a:t>
            </a: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         3     2     </a:t>
            </a:r>
            <a:r>
              <a:rPr lang="fr-FR" dirty="0" smtClean="0">
                <a:solidFill>
                  <a:srgbClr val="0000FF"/>
                </a:solidFill>
              </a:rPr>
              <a:t>0</a:t>
            </a:r>
            <a:endParaRPr lang="fr-FR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90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Basic operators: +  -  *  /    .*  ./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7090" y="1295400"/>
            <a:ext cx="5996709" cy="52219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pt-BR" dirty="0" smtClean="0"/>
              <a:t>&gt;&gt; c*d                  </a:t>
            </a:r>
            <a:r>
              <a:rPr lang="pt-BR" dirty="0" smtClean="0">
                <a:solidFill>
                  <a:srgbClr val="00B050"/>
                </a:solidFill>
              </a:rPr>
              <a:t>%</a:t>
            </a:r>
            <a:r>
              <a:rPr lang="fr-FR" dirty="0">
                <a:solidFill>
                  <a:srgbClr val="00B050"/>
                </a:solidFill>
              </a:rPr>
              <a:t>c = [1 </a:t>
            </a:r>
            <a:r>
              <a:rPr lang="fr-FR" dirty="0" smtClean="0">
                <a:solidFill>
                  <a:srgbClr val="00B050"/>
                </a:solidFill>
              </a:rPr>
              <a:t> 0  1</a:t>
            </a:r>
            <a:r>
              <a:rPr lang="fr-FR" dirty="0">
                <a:solidFill>
                  <a:srgbClr val="00B050"/>
                </a:solidFill>
              </a:rPr>
              <a:t>], d = [2  2  -1</a:t>
            </a:r>
            <a:r>
              <a:rPr lang="fr-FR" dirty="0" smtClean="0">
                <a:solidFill>
                  <a:srgbClr val="00B050"/>
                </a:solidFill>
              </a:rPr>
              <a:t>]</a:t>
            </a:r>
            <a:endParaRPr lang="pt-BR" dirty="0"/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Error using  * 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Inner matrix dimensions must agree.</a:t>
            </a:r>
          </a:p>
          <a:p>
            <a:pPr>
              <a:lnSpc>
                <a:spcPts val="2000"/>
              </a:lnSpc>
            </a:pPr>
            <a:endParaRPr lang="fr-FR" dirty="0" smtClean="0"/>
          </a:p>
          <a:p>
            <a:pPr>
              <a:lnSpc>
                <a:spcPts val="2000"/>
              </a:lnSpc>
            </a:pPr>
            <a:r>
              <a:rPr lang="fr-FR" dirty="0" smtClean="0"/>
              <a:t>&gt;&gt;c*d’	            </a:t>
            </a:r>
            <a:r>
              <a:rPr lang="fr-FR" dirty="0" smtClean="0">
                <a:solidFill>
                  <a:srgbClr val="00B050"/>
                </a:solidFill>
              </a:rPr>
              <a:t>%dot </a:t>
            </a:r>
            <a:r>
              <a:rPr lang="en-US" dirty="0" smtClean="0">
                <a:solidFill>
                  <a:srgbClr val="00B050"/>
                </a:solidFill>
              </a:rPr>
              <a:t>product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ans =</a:t>
            </a: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 </a:t>
            </a:r>
            <a:r>
              <a:rPr lang="fr-FR" dirty="0" smtClean="0">
                <a:solidFill>
                  <a:srgbClr val="0000FF"/>
                </a:solidFill>
              </a:rPr>
              <a:t>        1</a:t>
            </a:r>
            <a:endParaRPr lang="fr-FR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endParaRPr lang="fr-FR" dirty="0" smtClean="0"/>
          </a:p>
          <a:p>
            <a:pPr>
              <a:lnSpc>
                <a:spcPts val="2000"/>
              </a:lnSpc>
            </a:pPr>
            <a:r>
              <a:rPr lang="fr-FR" dirty="0" smtClean="0"/>
              <a:t>&gt;&gt; </a:t>
            </a:r>
            <a:r>
              <a:rPr lang="fr-FR" dirty="0"/>
              <a:t>c.*</a:t>
            </a:r>
            <a:r>
              <a:rPr lang="fr-FR" dirty="0" smtClean="0"/>
              <a:t>d	            </a:t>
            </a:r>
            <a:r>
              <a:rPr lang="fr-FR" dirty="0" smtClean="0">
                <a:solidFill>
                  <a:srgbClr val="00B050"/>
                </a:solidFill>
              </a:rPr>
              <a:t>%</a:t>
            </a:r>
            <a:r>
              <a:rPr lang="en-US" b="1" dirty="0" smtClean="0">
                <a:solidFill>
                  <a:srgbClr val="00B050"/>
                </a:solidFill>
              </a:rPr>
              <a:t>element-wise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operation</a:t>
            </a:r>
            <a:r>
              <a:rPr lang="fr-FR" dirty="0" smtClean="0">
                <a:solidFill>
                  <a:srgbClr val="00B050"/>
                </a:solidFill>
              </a:rPr>
              <a:t>,  [1*2  0*2  1*(-1)]</a:t>
            </a:r>
            <a:endParaRPr lang="fr-FR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ans </a:t>
            </a:r>
            <a:r>
              <a:rPr lang="fr-F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         2     </a:t>
            </a:r>
            <a:r>
              <a:rPr lang="fr-FR" dirty="0">
                <a:solidFill>
                  <a:srgbClr val="0000FF"/>
                </a:solidFill>
              </a:rPr>
              <a:t>0    -</a:t>
            </a:r>
            <a:r>
              <a:rPr lang="fr-FR" dirty="0" smtClean="0">
                <a:solidFill>
                  <a:srgbClr val="0000FF"/>
                </a:solidFill>
              </a:rPr>
              <a:t>1</a:t>
            </a:r>
          </a:p>
          <a:p>
            <a:pPr>
              <a:lnSpc>
                <a:spcPts val="2000"/>
              </a:lnSpc>
            </a:pPr>
            <a:endParaRPr lang="fr-FR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fr-FR" dirty="0" smtClean="0"/>
              <a:t>&gt;&gt; c./d</a:t>
            </a: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ans </a:t>
            </a:r>
            <a:r>
              <a:rPr lang="fr-FR" dirty="0" smtClean="0">
                <a:solidFill>
                  <a:srgbClr val="0000FF"/>
                </a:solidFill>
              </a:rPr>
              <a:t>=</a:t>
            </a:r>
            <a:endParaRPr lang="fr-FR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fr-FR" dirty="0">
                <a:solidFill>
                  <a:srgbClr val="0000FF"/>
                </a:solidFill>
              </a:rPr>
              <a:t>    </a:t>
            </a:r>
            <a:r>
              <a:rPr lang="fr-FR" dirty="0" smtClean="0">
                <a:solidFill>
                  <a:srgbClr val="0000FF"/>
                </a:solidFill>
              </a:rPr>
              <a:t>  0.5    0   </a:t>
            </a:r>
            <a:r>
              <a:rPr lang="fr-FR" dirty="0">
                <a:solidFill>
                  <a:srgbClr val="0000FF"/>
                </a:solidFill>
              </a:rPr>
              <a:t>-</a:t>
            </a:r>
            <a:r>
              <a:rPr lang="fr-FR" dirty="0" smtClean="0">
                <a:solidFill>
                  <a:srgbClr val="0000FF"/>
                </a:solidFill>
              </a:rPr>
              <a:t>1.0</a:t>
            </a:r>
          </a:p>
          <a:p>
            <a:pPr>
              <a:lnSpc>
                <a:spcPts val="2000"/>
              </a:lnSpc>
            </a:pPr>
            <a:endParaRPr lang="fr-FR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fr-FR" dirty="0" smtClean="0"/>
              <a:t>&gt;&gt; e = 1:5; </a:t>
            </a:r>
          </a:p>
          <a:p>
            <a:pPr>
              <a:lnSpc>
                <a:spcPts val="2000"/>
              </a:lnSpc>
            </a:pPr>
            <a:r>
              <a:rPr lang="fr-FR" dirty="0" smtClean="0"/>
              <a:t>&gt;&gt; c./e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Error using  ./ 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Matrix dimensions must agree.</a:t>
            </a:r>
            <a:endParaRPr lang="fr-F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77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Basic operators: +  -  *  /    .*  ./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7091" y="1298448"/>
            <a:ext cx="5998464" cy="44525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B050"/>
                </a:solidFill>
              </a:rPr>
              <a:t>%---implement dot </a:t>
            </a:r>
            <a:r>
              <a:rPr lang="en-US" dirty="0">
                <a:solidFill>
                  <a:srgbClr val="00B050"/>
                </a:solidFill>
              </a:rPr>
              <a:t>product </a:t>
            </a:r>
            <a:r>
              <a:rPr lang="en-US" dirty="0" smtClean="0">
                <a:solidFill>
                  <a:srgbClr val="00B050"/>
                </a:solidFill>
              </a:rPr>
              <a:t>of two vectors---%</a:t>
            </a:r>
          </a:p>
          <a:p>
            <a:pPr>
              <a:lnSpc>
                <a:spcPts val="2000"/>
              </a:lnSpc>
            </a:pPr>
            <a:r>
              <a:rPr lang="fr-FR" dirty="0" smtClean="0"/>
              <a:t>&gt;&gt; </a:t>
            </a:r>
            <a:r>
              <a:rPr lang="fr-FR" dirty="0"/>
              <a:t>c = [1 0 1</a:t>
            </a:r>
            <a:r>
              <a:rPr lang="fr-FR" dirty="0" smtClean="0"/>
              <a:t>]; </a:t>
            </a:r>
            <a:r>
              <a:rPr lang="fr-FR" dirty="0"/>
              <a:t>d = [2   2  - 1</a:t>
            </a:r>
            <a:r>
              <a:rPr lang="fr-FR" dirty="0" smtClean="0"/>
              <a:t>];</a:t>
            </a:r>
            <a:endParaRPr lang="en-US" dirty="0"/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B050"/>
                </a:solidFill>
              </a:rPr>
              <a:t>%C-style impl: always try to </a:t>
            </a:r>
            <a:r>
              <a:rPr lang="en-US" dirty="0" smtClean="0">
                <a:solidFill>
                  <a:srgbClr val="00B050"/>
                </a:solidFill>
              </a:rPr>
              <a:t>avoid </a:t>
            </a:r>
            <a:r>
              <a:rPr lang="en-US" i="1" dirty="0" smtClean="0">
                <a:solidFill>
                  <a:srgbClr val="00B050"/>
                </a:solidFill>
              </a:rPr>
              <a:t>for</a:t>
            </a:r>
            <a:r>
              <a:rPr lang="en-US" dirty="0" smtClean="0">
                <a:solidFill>
                  <a:srgbClr val="00B050"/>
                </a:solidFill>
              </a:rPr>
              <a:t> loops if possible</a:t>
            </a: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/>
              <a:t>&gt;&gt; </a:t>
            </a:r>
            <a:r>
              <a:rPr lang="en-US" dirty="0"/>
              <a:t>ans </a:t>
            </a:r>
            <a:r>
              <a:rPr lang="en-US" dirty="0" smtClean="0"/>
              <a:t>= </a:t>
            </a:r>
            <a:r>
              <a:rPr lang="en-US" dirty="0"/>
              <a:t>0</a:t>
            </a:r>
            <a:r>
              <a:rPr lang="en-US" dirty="0" smtClean="0"/>
              <a:t>;	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&gt;&gt; </a:t>
            </a:r>
            <a:r>
              <a:rPr lang="en-US" dirty="0">
                <a:solidFill>
                  <a:srgbClr val="00B0F0"/>
                </a:solidFill>
              </a:rPr>
              <a:t>for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1:length(c)</a:t>
            </a:r>
          </a:p>
          <a:p>
            <a:pPr>
              <a:lnSpc>
                <a:spcPts val="2000"/>
              </a:lnSpc>
            </a:pPr>
            <a:r>
              <a:rPr lang="en-US" dirty="0"/>
              <a:t> </a:t>
            </a:r>
            <a:r>
              <a:rPr lang="en-US" dirty="0" smtClean="0"/>
              <a:t>          ans = ans + </a:t>
            </a:r>
            <a:r>
              <a:rPr lang="en-US" dirty="0"/>
              <a:t>c(</a:t>
            </a:r>
            <a:r>
              <a:rPr lang="en-US" dirty="0" err="1"/>
              <a:t>i</a:t>
            </a:r>
            <a:r>
              <a:rPr lang="en-US" dirty="0"/>
              <a:t>)*d(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     </a:t>
            </a:r>
            <a:r>
              <a:rPr lang="en-US" dirty="0" smtClean="0">
                <a:solidFill>
                  <a:srgbClr val="00B0F0"/>
                </a:solidFill>
              </a:rPr>
              <a:t>end</a:t>
            </a:r>
            <a:endParaRPr lang="en-US" dirty="0">
              <a:solidFill>
                <a:srgbClr val="00B0F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 dirty="0" smtClean="0"/>
              <a:t>disp(ans);</a:t>
            </a:r>
            <a:endParaRPr lang="en-US" dirty="0"/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       1      </a:t>
            </a: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B050"/>
                </a:solidFill>
              </a:rPr>
              <a:t>%matlab way of doing it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&gt;&gt; c*d’;</a:t>
            </a:r>
            <a:r>
              <a:rPr lang="en-US" dirty="0" smtClean="0">
                <a:solidFill>
                  <a:srgbClr val="00B050"/>
                </a:solidFill>
              </a:rPr>
              <a:t>		%already shown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/>
              <a:t>&gt;&gt; dot(c, d);	</a:t>
            </a:r>
            <a:r>
              <a:rPr lang="en-US" dirty="0" smtClean="0">
                <a:solidFill>
                  <a:srgbClr val="00B050"/>
                </a:solidFill>
              </a:rPr>
              <a:t>%matlab built-in function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/>
              <a:t>&gt;&gt; </a:t>
            </a:r>
            <a:r>
              <a:rPr lang="en-US" dirty="0"/>
              <a:t>sum(c.*</a:t>
            </a:r>
            <a:r>
              <a:rPr lang="en-US" dirty="0" smtClean="0"/>
              <a:t>d)	</a:t>
            </a:r>
            <a:r>
              <a:rPr lang="en-US" dirty="0" smtClean="0">
                <a:solidFill>
                  <a:srgbClr val="00B050"/>
                </a:solidFill>
              </a:rPr>
              <a:t>%your way of doing it explicitly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ans =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      </a:t>
            </a:r>
            <a:r>
              <a:rPr lang="en-US" dirty="0" smtClean="0">
                <a:solidFill>
                  <a:srgbClr val="0000FF"/>
                </a:solidFill>
              </a:rPr>
              <a:t>1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31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Basic operators: </a:t>
            </a:r>
            <a:r>
              <a:rPr lang="en-US" dirty="0" smtClean="0"/>
              <a:t>^ .^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47091" y="1298448"/>
            <a:ext cx="5998464" cy="49654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/>
              <a:t>&gt;&gt; 5^2		</a:t>
            </a:r>
            <a:r>
              <a:rPr lang="en-US" dirty="0" smtClean="0">
                <a:solidFill>
                  <a:srgbClr val="00B050"/>
                </a:solidFill>
              </a:rPr>
              <a:t>% 5 to the power of 2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ans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25</a:t>
            </a:r>
          </a:p>
          <a:p>
            <a:pPr>
              <a:lnSpc>
                <a:spcPts val="2000"/>
              </a:lnSpc>
            </a:pPr>
            <a:endParaRPr lang="en-US" dirty="0" smtClean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 dirty="0" smtClean="0"/>
              <a:t>d^2		</a:t>
            </a:r>
            <a:r>
              <a:rPr lang="en-US" dirty="0" smtClean="0">
                <a:solidFill>
                  <a:srgbClr val="00B050"/>
                </a:solidFill>
              </a:rPr>
              <a:t>% </a:t>
            </a:r>
            <a:r>
              <a:rPr lang="fr-FR" dirty="0" smtClean="0">
                <a:solidFill>
                  <a:srgbClr val="00B050"/>
                </a:solidFill>
              </a:rPr>
              <a:t>d </a:t>
            </a:r>
            <a:r>
              <a:rPr lang="fr-FR" dirty="0">
                <a:solidFill>
                  <a:srgbClr val="00B050"/>
                </a:solidFill>
              </a:rPr>
              <a:t>= [2   2  - 1</a:t>
            </a:r>
            <a:r>
              <a:rPr lang="fr-FR" dirty="0" smtClean="0">
                <a:solidFill>
                  <a:srgbClr val="00B050"/>
                </a:solidFill>
              </a:rPr>
              <a:t>]</a:t>
            </a:r>
            <a:endParaRPr lang="en-US" dirty="0"/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Error using  ^ 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Inputs must be a scalar and a square matrix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ts val="2000"/>
              </a:lnSpc>
            </a:pPr>
            <a:endParaRPr lang="fr-FR" dirty="0" smtClean="0"/>
          </a:p>
          <a:p>
            <a:pPr>
              <a:lnSpc>
                <a:spcPts val="2000"/>
              </a:lnSpc>
            </a:pPr>
            <a:r>
              <a:rPr lang="fr-FR" dirty="0" smtClean="0"/>
              <a:t>&gt;&gt; </a:t>
            </a:r>
            <a:r>
              <a:rPr lang="fr-FR" dirty="0"/>
              <a:t>d.^2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ans </a:t>
            </a:r>
            <a:r>
              <a:rPr lang="fr-F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         4     </a:t>
            </a:r>
            <a:r>
              <a:rPr lang="fr-FR" dirty="0">
                <a:solidFill>
                  <a:srgbClr val="0000FF"/>
                </a:solidFill>
              </a:rPr>
              <a:t>4     </a:t>
            </a:r>
            <a:r>
              <a:rPr lang="fr-FR" dirty="0" smtClean="0">
                <a:solidFill>
                  <a:srgbClr val="0000FF"/>
                </a:solidFill>
              </a:rPr>
              <a:t>1</a:t>
            </a:r>
          </a:p>
          <a:p>
            <a:pPr>
              <a:lnSpc>
                <a:spcPts val="2000"/>
              </a:lnSpc>
            </a:pPr>
            <a:endParaRPr lang="fr-FR" dirty="0" smtClean="0"/>
          </a:p>
          <a:p>
            <a:pPr>
              <a:lnSpc>
                <a:spcPts val="2000"/>
              </a:lnSpc>
            </a:pPr>
            <a:r>
              <a:rPr lang="fr-FR" dirty="0" smtClean="0"/>
              <a:t>&gt;&gt; </a:t>
            </a:r>
            <a:r>
              <a:rPr lang="fr-FR" dirty="0"/>
              <a:t>2.^</a:t>
            </a:r>
            <a:r>
              <a:rPr lang="fr-FR" dirty="0" smtClean="0"/>
              <a:t>d		</a:t>
            </a:r>
            <a:r>
              <a:rPr lang="fr-FR" dirty="0" smtClean="0">
                <a:solidFill>
                  <a:srgbClr val="00B050"/>
                </a:solidFill>
              </a:rPr>
              <a:t>% </a:t>
            </a:r>
            <a:r>
              <a:rPr lang="en-US" dirty="0" smtClean="0">
                <a:solidFill>
                  <a:srgbClr val="00B050"/>
                </a:solidFill>
              </a:rPr>
              <a:t>scalar</a:t>
            </a:r>
            <a:r>
              <a:rPr lang="fr-FR" dirty="0" smtClean="0">
                <a:solidFill>
                  <a:srgbClr val="00B050"/>
                </a:solidFill>
              </a:rPr>
              <a:t> .^ </a:t>
            </a:r>
            <a:r>
              <a:rPr lang="en-US" dirty="0" smtClean="0">
                <a:solidFill>
                  <a:srgbClr val="00B050"/>
                </a:solidFill>
              </a:rPr>
              <a:t>vector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ans </a:t>
            </a:r>
            <a:r>
              <a:rPr lang="fr-F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         4.0000    </a:t>
            </a:r>
            <a:r>
              <a:rPr lang="fr-FR" dirty="0">
                <a:solidFill>
                  <a:srgbClr val="0000FF"/>
                </a:solidFill>
              </a:rPr>
              <a:t>4.0000    </a:t>
            </a:r>
            <a:r>
              <a:rPr lang="fr-FR" dirty="0" smtClean="0">
                <a:solidFill>
                  <a:srgbClr val="0000FF"/>
                </a:solidFill>
              </a:rPr>
              <a:t>0.5000</a:t>
            </a:r>
          </a:p>
          <a:p>
            <a:pPr>
              <a:lnSpc>
                <a:spcPts val="2000"/>
              </a:lnSpc>
            </a:pPr>
            <a:endParaRPr lang="fr-FR" dirty="0" smtClean="0"/>
          </a:p>
          <a:p>
            <a:pPr>
              <a:lnSpc>
                <a:spcPts val="2000"/>
              </a:lnSpc>
            </a:pPr>
            <a:r>
              <a:rPr lang="fr-FR" dirty="0" smtClean="0"/>
              <a:t>&gt;&gt; </a:t>
            </a:r>
            <a:r>
              <a:rPr lang="fr-FR" dirty="0" err="1" smtClean="0"/>
              <a:t>d.^c</a:t>
            </a:r>
            <a:r>
              <a:rPr lang="fr-FR" dirty="0" smtClean="0"/>
              <a:t>		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 smtClean="0">
                <a:solidFill>
                  <a:srgbClr val="00B050"/>
                </a:solidFill>
              </a:rPr>
              <a:t>% </a:t>
            </a:r>
            <a:r>
              <a:rPr lang="en-US" dirty="0" smtClean="0">
                <a:solidFill>
                  <a:srgbClr val="00B050"/>
                </a:solidFill>
              </a:rPr>
              <a:t>vector</a:t>
            </a:r>
            <a:r>
              <a:rPr lang="fr-FR" dirty="0" smtClean="0">
                <a:solidFill>
                  <a:srgbClr val="00B050"/>
                </a:solidFill>
              </a:rPr>
              <a:t> .^ </a:t>
            </a:r>
            <a:r>
              <a:rPr lang="en-US" dirty="0" smtClean="0">
                <a:solidFill>
                  <a:srgbClr val="00B050"/>
                </a:solidFill>
              </a:rPr>
              <a:t>vector</a:t>
            </a:r>
            <a:r>
              <a:rPr lang="fr-FR" dirty="0" smtClean="0">
                <a:solidFill>
                  <a:srgbClr val="00B050"/>
                </a:solidFill>
              </a:rPr>
              <a:t>, </a:t>
            </a:r>
            <a:r>
              <a:rPr lang="fr-FR" dirty="0">
                <a:solidFill>
                  <a:srgbClr val="00B050"/>
                </a:solidFill>
              </a:rPr>
              <a:t>c = [1 0 1</a:t>
            </a:r>
            <a:r>
              <a:rPr lang="fr-FR" dirty="0" smtClean="0">
                <a:solidFill>
                  <a:srgbClr val="00B050"/>
                </a:solidFill>
              </a:rPr>
              <a:t>]</a:t>
            </a:r>
            <a:endParaRPr lang="fr-FR" dirty="0" smtClean="0"/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ans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2     </a:t>
            </a:r>
            <a:r>
              <a:rPr lang="en-US" dirty="0">
                <a:solidFill>
                  <a:srgbClr val="0000FF"/>
                </a:solidFill>
              </a:rPr>
              <a:t>1    -1</a:t>
            </a:r>
            <a:endParaRPr lang="en-US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0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/>
          <a:lstStyle/>
          <a:p>
            <a:r>
              <a:rPr lang="en-US" dirty="0" smtClean="0"/>
              <a:t>Logical operators: &amp;(and), |(or), </a:t>
            </a:r>
            <a:r>
              <a:rPr lang="en-US" dirty="0" err="1" smtClean="0"/>
              <a:t>xor</a:t>
            </a:r>
            <a:r>
              <a:rPr lang="en-US" dirty="0" smtClean="0"/>
              <a:t>, a&gt;b, </a:t>
            </a:r>
            <a:r>
              <a:rPr lang="en-US" dirty="0" err="1" smtClean="0"/>
              <a:t>etc</a:t>
            </a: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/>
              <a:t>Logical </a:t>
            </a:r>
            <a:r>
              <a:rPr lang="en-US" dirty="0" smtClean="0"/>
              <a:t>subscripting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49818" y="1905000"/>
            <a:ext cx="6455664" cy="31700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>
                <a:solidFill>
                  <a:srgbClr val="00B0F0"/>
                </a:solidFill>
              </a:rPr>
              <a:t>if</a:t>
            </a:r>
            <a:r>
              <a:rPr lang="en-US"/>
              <a:t> </a:t>
            </a:r>
            <a:r>
              <a:rPr lang="en-US" smtClean="0"/>
              <a:t>(2 </a:t>
            </a:r>
            <a:r>
              <a:rPr lang="en-US"/>
              <a:t>&gt; </a:t>
            </a:r>
            <a:r>
              <a:rPr lang="en-US" smtClean="0"/>
              <a:t>3) </a:t>
            </a:r>
            <a:r>
              <a:rPr lang="en-US"/>
              <a:t>|| </a:t>
            </a:r>
            <a:r>
              <a:rPr lang="en-US" smtClean="0"/>
              <a:t>(1&amp;1</a:t>
            </a:r>
            <a:r>
              <a:rPr lang="en-US"/>
              <a:t>	</a:t>
            </a:r>
            <a:r>
              <a:rPr lang="en-US" smtClean="0"/>
              <a:t>)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              disp</a:t>
            </a:r>
            <a:r>
              <a:rPr lang="en-US" dirty="0"/>
              <a:t>('true');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     </a:t>
            </a:r>
            <a:r>
              <a:rPr lang="en-US" dirty="0" smtClean="0">
                <a:solidFill>
                  <a:srgbClr val="00B0F0"/>
                </a:solidFill>
              </a:rPr>
              <a:t>else</a:t>
            </a:r>
            <a:endParaRPr lang="en-US" dirty="0">
              <a:solidFill>
                <a:srgbClr val="00B0F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/>
              <a:t> </a:t>
            </a:r>
            <a:r>
              <a:rPr lang="en-US" dirty="0" smtClean="0"/>
              <a:t>             disp</a:t>
            </a:r>
            <a:r>
              <a:rPr lang="en-US" dirty="0"/>
              <a:t>('false');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     </a:t>
            </a:r>
            <a:r>
              <a:rPr lang="en-US" dirty="0" smtClean="0">
                <a:solidFill>
                  <a:srgbClr val="00B0F0"/>
                </a:solidFill>
              </a:rPr>
              <a:t>end</a:t>
            </a:r>
            <a:endParaRPr lang="en-US" dirty="0">
              <a:solidFill>
                <a:srgbClr val="00B0F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true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pt-BR" dirty="0"/>
              <a:t>&gt;&gt; a = 1:4; </a:t>
            </a:r>
            <a:r>
              <a:rPr lang="pt-BR" dirty="0" smtClean="0"/>
              <a:t>	</a:t>
            </a:r>
            <a:r>
              <a:rPr lang="pt-BR" dirty="0" smtClean="0">
                <a:solidFill>
                  <a:srgbClr val="00B050"/>
                </a:solidFill>
              </a:rPr>
              <a:t>%a=[1  2  3  4]</a:t>
            </a:r>
            <a:endParaRPr lang="pt-BR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endParaRPr lang="pt-BR" dirty="0" smtClean="0"/>
          </a:p>
          <a:p>
            <a:pPr>
              <a:lnSpc>
                <a:spcPts val="2000"/>
              </a:lnSpc>
            </a:pPr>
            <a:r>
              <a:rPr lang="pt-BR" dirty="0" smtClean="0"/>
              <a:t>&gt;&gt; </a:t>
            </a:r>
            <a:r>
              <a:rPr lang="pt-BR" dirty="0"/>
              <a:t>res = a&gt;2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res </a:t>
            </a:r>
            <a:r>
              <a:rPr lang="pt-B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</a:t>
            </a:r>
            <a:r>
              <a:rPr lang="pt-BR" dirty="0">
                <a:solidFill>
                  <a:srgbClr val="0000FF"/>
                </a:solidFill>
              </a:rPr>
              <a:t>0     0     1     </a:t>
            </a:r>
            <a:r>
              <a:rPr lang="pt-BR" dirty="0" smtClean="0">
                <a:solidFill>
                  <a:srgbClr val="0000FF"/>
                </a:solidFill>
              </a:rPr>
              <a:t>1</a:t>
            </a:r>
            <a:r>
              <a:rPr lang="pt-BR" dirty="0" smtClean="0"/>
              <a:t>	</a:t>
            </a:r>
            <a:r>
              <a:rPr lang="pt-BR" dirty="0" smtClean="0">
                <a:solidFill>
                  <a:srgbClr val="00B050"/>
                </a:solidFill>
              </a:rPr>
              <a:t>%logical type</a:t>
            </a:r>
          </a:p>
        </p:txBody>
      </p:sp>
    </p:spTree>
    <p:extLst>
      <p:ext uri="{BB962C8B-B14F-4D97-AF65-F5344CB8AC3E}">
        <p14:creationId xmlns:p14="http://schemas.microsoft.com/office/powerpoint/2010/main" val="301863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/>
          <a:lstStyle/>
          <a:p>
            <a:r>
              <a:rPr lang="en-US" dirty="0" smtClean="0"/>
              <a:t>Logical operators: &amp;(and), |(or), </a:t>
            </a:r>
            <a:r>
              <a:rPr lang="en-US" dirty="0" err="1" smtClean="0"/>
              <a:t>xor</a:t>
            </a:r>
            <a:r>
              <a:rPr lang="en-US" dirty="0" smtClean="0"/>
              <a:t>, a&gt;b, </a:t>
            </a:r>
            <a:r>
              <a:rPr lang="en-US" dirty="0" err="1" smtClean="0"/>
              <a:t>etc</a:t>
            </a: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/>
              <a:t>Logical </a:t>
            </a:r>
            <a:r>
              <a:rPr lang="en-US" dirty="0" smtClean="0"/>
              <a:t>subscripting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45336" y="1901952"/>
            <a:ext cx="6455664" cy="41960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pt-BR" dirty="0" smtClean="0"/>
              <a:t>&gt;&gt; </a:t>
            </a:r>
            <a:r>
              <a:rPr lang="pt-BR" dirty="0"/>
              <a:t>a = 1:4; </a:t>
            </a:r>
            <a:r>
              <a:rPr lang="pt-BR" dirty="0" smtClean="0"/>
              <a:t>	</a:t>
            </a:r>
            <a:r>
              <a:rPr lang="pt-BR" dirty="0" smtClean="0">
                <a:solidFill>
                  <a:srgbClr val="00B050"/>
                </a:solidFill>
              </a:rPr>
              <a:t>%a=[1  2  3  4]</a:t>
            </a:r>
            <a:endParaRPr lang="pt-BR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endParaRPr lang="pt-BR" dirty="0" smtClean="0"/>
          </a:p>
          <a:p>
            <a:pPr>
              <a:lnSpc>
                <a:spcPts val="2000"/>
              </a:lnSpc>
            </a:pPr>
            <a:r>
              <a:rPr lang="pt-BR" dirty="0" smtClean="0"/>
              <a:t>&gt;&gt; </a:t>
            </a:r>
            <a:r>
              <a:rPr lang="pt-BR" dirty="0"/>
              <a:t>res = a&gt;2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res </a:t>
            </a:r>
            <a:r>
              <a:rPr lang="pt-B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</a:t>
            </a:r>
            <a:r>
              <a:rPr lang="pt-BR" dirty="0">
                <a:solidFill>
                  <a:srgbClr val="0000FF"/>
                </a:solidFill>
              </a:rPr>
              <a:t>0     0     1     </a:t>
            </a:r>
            <a:r>
              <a:rPr lang="pt-BR" dirty="0" smtClean="0">
                <a:solidFill>
                  <a:srgbClr val="0000FF"/>
                </a:solidFill>
              </a:rPr>
              <a:t>1</a:t>
            </a:r>
            <a:r>
              <a:rPr lang="pt-BR" dirty="0" smtClean="0"/>
              <a:t>	</a:t>
            </a:r>
            <a:r>
              <a:rPr lang="pt-BR" dirty="0" smtClean="0">
                <a:solidFill>
                  <a:srgbClr val="00B050"/>
                </a:solidFill>
              </a:rPr>
              <a:t>%logical type</a:t>
            </a: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B050"/>
                </a:solidFill>
              </a:rPr>
              <a:t>%--- continue from here---%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&gt;&gt; </a:t>
            </a:r>
            <a:r>
              <a:rPr lang="en-US" dirty="0"/>
              <a:t>a(a&gt;2</a:t>
            </a:r>
            <a:r>
              <a:rPr lang="en-US" dirty="0" smtClean="0"/>
              <a:t>)		</a:t>
            </a:r>
            <a:r>
              <a:rPr lang="en-US" dirty="0" smtClean="0">
                <a:solidFill>
                  <a:srgbClr val="00B050"/>
                </a:solidFill>
              </a:rPr>
              <a:t>%=</a:t>
            </a:r>
            <a:r>
              <a:rPr lang="en-US" dirty="0">
                <a:solidFill>
                  <a:srgbClr val="00B050"/>
                </a:solidFill>
              </a:rPr>
              <a:t>a(logical([0 0 1 1</a:t>
            </a:r>
            <a:r>
              <a:rPr lang="en-US" dirty="0" smtClean="0">
                <a:solidFill>
                  <a:srgbClr val="00B050"/>
                </a:solidFill>
              </a:rPr>
              <a:t>])), not a([0 0 1 1])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ans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</a:t>
            </a:r>
            <a:r>
              <a:rPr lang="en-US" dirty="0">
                <a:solidFill>
                  <a:srgbClr val="0000FF"/>
                </a:solidFill>
              </a:rPr>
              <a:t>3     </a:t>
            </a:r>
            <a:r>
              <a:rPr lang="en-US" dirty="0" smtClean="0">
                <a:solidFill>
                  <a:srgbClr val="0000FF"/>
                </a:solidFill>
              </a:rPr>
              <a:t>4</a:t>
            </a: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B050"/>
                </a:solidFill>
              </a:rPr>
              <a:t>%%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/>
              <a:t>&gt;&gt; a = </a:t>
            </a:r>
            <a:r>
              <a:rPr lang="en-US" dirty="0" err="1"/>
              <a:t>randn</a:t>
            </a:r>
            <a:r>
              <a:rPr lang="en-US" dirty="0"/>
              <a:t>(1, 10000</a:t>
            </a:r>
            <a:r>
              <a:rPr lang="en-US" dirty="0" smtClean="0"/>
              <a:t>);  </a:t>
            </a:r>
            <a:r>
              <a:rPr lang="en-US" dirty="0" smtClean="0">
                <a:solidFill>
                  <a:srgbClr val="00B050"/>
                </a:solidFill>
              </a:rPr>
              <a:t>% 10000 samples from normal distribution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&gt;&gt; sum(a&lt;1 </a:t>
            </a:r>
            <a:r>
              <a:rPr lang="en-US" dirty="0"/>
              <a:t>&amp; a&gt;-1)/</a:t>
            </a:r>
            <a:r>
              <a:rPr lang="en-US" dirty="0" smtClean="0"/>
              <a:t>10000	</a:t>
            </a:r>
            <a:r>
              <a:rPr lang="en-US" dirty="0" smtClean="0">
                <a:solidFill>
                  <a:srgbClr val="00B050"/>
                </a:solidFill>
              </a:rPr>
              <a:t>%guess an answer..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ans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 </a:t>
            </a:r>
            <a:r>
              <a:rPr lang="en-US" dirty="0" smtClean="0">
                <a:solidFill>
                  <a:srgbClr val="0000FF"/>
                </a:solidFill>
              </a:rPr>
              <a:t>     0.6732		</a:t>
            </a:r>
            <a:r>
              <a:rPr lang="en-US" dirty="0" smtClean="0">
                <a:solidFill>
                  <a:srgbClr val="00B050"/>
                </a:solidFill>
              </a:rPr>
              <a:t>%1-sigma of normal distribution</a:t>
            </a:r>
          </a:p>
        </p:txBody>
      </p:sp>
    </p:spTree>
    <p:extLst>
      <p:ext uri="{BB962C8B-B14F-4D97-AF65-F5344CB8AC3E}">
        <p14:creationId xmlns:p14="http://schemas.microsoft.com/office/powerpoint/2010/main" val="179449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Concatenate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45336" y="1174002"/>
            <a:ext cx="6455664" cy="47089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pt-BR" dirty="0"/>
              <a:t>&gt;&gt; a = [1 </a:t>
            </a:r>
            <a:r>
              <a:rPr lang="pt-BR" dirty="0" smtClean="0"/>
              <a:t>2];</a:t>
            </a:r>
            <a:endParaRPr lang="pt-BR" dirty="0"/>
          </a:p>
          <a:p>
            <a:pPr>
              <a:lnSpc>
                <a:spcPts val="2000"/>
              </a:lnSpc>
            </a:pPr>
            <a:endParaRPr lang="pt-BR" dirty="0" smtClean="0"/>
          </a:p>
          <a:p>
            <a:pPr>
              <a:lnSpc>
                <a:spcPts val="2000"/>
              </a:lnSpc>
            </a:pPr>
            <a:r>
              <a:rPr lang="pt-BR" dirty="0" smtClean="0"/>
              <a:t>&gt;&gt; a = [a 3]		</a:t>
            </a:r>
            <a:r>
              <a:rPr lang="pt-BR" dirty="0">
                <a:solidFill>
                  <a:srgbClr val="00B050"/>
                </a:solidFill>
              </a:rPr>
              <a:t>%concatenate a </a:t>
            </a:r>
            <a:r>
              <a:rPr lang="pt-BR" dirty="0" smtClean="0">
                <a:solidFill>
                  <a:srgbClr val="00B050"/>
                </a:solidFill>
              </a:rPr>
              <a:t>scalar</a:t>
            </a:r>
            <a:endParaRPr lang="pt-BR" dirty="0"/>
          </a:p>
          <a:p>
            <a:pPr>
              <a:lnSpc>
                <a:spcPts val="2000"/>
              </a:lnSpc>
            </a:pPr>
            <a:r>
              <a:rPr lang="pt-BR" dirty="0">
                <a:solidFill>
                  <a:srgbClr val="0000FF"/>
                </a:solidFill>
              </a:rPr>
              <a:t>a =</a:t>
            </a:r>
          </a:p>
          <a:p>
            <a:pPr>
              <a:lnSpc>
                <a:spcPts val="2000"/>
              </a:lnSpc>
            </a:pPr>
            <a:r>
              <a:rPr lang="pt-BR" dirty="0">
                <a:solidFill>
                  <a:srgbClr val="0000FF"/>
                </a:solidFill>
              </a:rPr>
              <a:t>     1     2     </a:t>
            </a:r>
            <a:r>
              <a:rPr lang="pt-BR" dirty="0" smtClean="0">
                <a:solidFill>
                  <a:srgbClr val="0000FF"/>
                </a:solidFill>
              </a:rPr>
              <a:t>3</a:t>
            </a:r>
          </a:p>
          <a:p>
            <a:pPr>
              <a:lnSpc>
                <a:spcPts val="2000"/>
              </a:lnSpc>
            </a:pPr>
            <a:endParaRPr lang="pt-BR" dirty="0" smtClean="0"/>
          </a:p>
          <a:p>
            <a:pPr>
              <a:lnSpc>
                <a:spcPts val="2000"/>
              </a:lnSpc>
            </a:pPr>
            <a:r>
              <a:rPr lang="pt-BR" dirty="0" smtClean="0"/>
              <a:t>&gt;&gt; </a:t>
            </a:r>
            <a:r>
              <a:rPr lang="pt-BR" dirty="0"/>
              <a:t>a = [a [3 </a:t>
            </a:r>
            <a:r>
              <a:rPr lang="pt-BR" dirty="0" smtClean="0"/>
              <a:t>2 1]]		</a:t>
            </a:r>
            <a:r>
              <a:rPr lang="pt-BR" dirty="0" smtClean="0">
                <a:solidFill>
                  <a:srgbClr val="00B050"/>
                </a:solidFill>
              </a:rPr>
              <a:t>%concatenate a with a vector</a:t>
            </a:r>
            <a:endParaRPr lang="pt-BR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a </a:t>
            </a:r>
            <a:r>
              <a:rPr lang="pt-B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</a:t>
            </a:r>
            <a:r>
              <a:rPr lang="pt-BR" dirty="0">
                <a:solidFill>
                  <a:srgbClr val="0000FF"/>
                </a:solidFill>
              </a:rPr>
              <a:t>1     2     3     3     </a:t>
            </a:r>
            <a:r>
              <a:rPr lang="pt-BR" dirty="0" smtClean="0">
                <a:solidFill>
                  <a:srgbClr val="0000FF"/>
                </a:solidFill>
              </a:rPr>
              <a:t>2     1</a:t>
            </a:r>
          </a:p>
          <a:p>
            <a:pPr>
              <a:lnSpc>
                <a:spcPts val="2000"/>
              </a:lnSpc>
            </a:pPr>
            <a:endParaRPr lang="pt-BR" dirty="0" smtClean="0"/>
          </a:p>
          <a:p>
            <a:pPr>
              <a:lnSpc>
                <a:spcPts val="2000"/>
              </a:lnSpc>
            </a:pPr>
            <a:r>
              <a:rPr lang="pt-BR" dirty="0" smtClean="0"/>
              <a:t>&gt;&gt; </a:t>
            </a:r>
            <a:r>
              <a:rPr lang="pt-BR" dirty="0"/>
              <a:t>b = 1:6;  a = [a; b</a:t>
            </a:r>
            <a:r>
              <a:rPr lang="pt-BR" dirty="0" smtClean="0"/>
              <a:t>]	</a:t>
            </a:r>
            <a:r>
              <a:rPr lang="pt-BR" dirty="0" smtClean="0">
                <a:solidFill>
                  <a:srgbClr val="00B050"/>
                </a:solidFill>
              </a:rPr>
              <a:t>%concatenate in the vertical dim</a:t>
            </a:r>
            <a:endParaRPr lang="pt-BR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a </a:t>
            </a:r>
            <a:r>
              <a:rPr lang="pt-B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</a:t>
            </a:r>
            <a:r>
              <a:rPr lang="pt-BR" dirty="0">
                <a:solidFill>
                  <a:srgbClr val="0000FF"/>
                </a:solidFill>
              </a:rPr>
              <a:t>1     2     3     3     </a:t>
            </a:r>
            <a:r>
              <a:rPr lang="pt-BR" dirty="0" smtClean="0">
                <a:solidFill>
                  <a:srgbClr val="0000FF"/>
                </a:solidFill>
              </a:rPr>
              <a:t>2     1</a:t>
            </a:r>
            <a:endParaRPr lang="pt-BR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</a:t>
            </a:r>
            <a:r>
              <a:rPr lang="pt-BR" dirty="0">
                <a:solidFill>
                  <a:srgbClr val="0000FF"/>
                </a:solidFill>
              </a:rPr>
              <a:t>1     2     3     4     5     </a:t>
            </a:r>
            <a:r>
              <a:rPr lang="pt-BR" dirty="0" smtClean="0">
                <a:solidFill>
                  <a:srgbClr val="0000FF"/>
                </a:solidFill>
              </a:rPr>
              <a:t>6</a:t>
            </a: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/>
              <a:t>&gt;&gt; </a:t>
            </a:r>
            <a:r>
              <a:rPr lang="en-US" dirty="0"/>
              <a:t>a = [a; 1:7</a:t>
            </a:r>
            <a:r>
              <a:rPr lang="en-US" dirty="0" smtClean="0"/>
              <a:t>]		</a:t>
            </a:r>
            <a:r>
              <a:rPr lang="en-US" dirty="0" smtClean="0">
                <a:solidFill>
                  <a:srgbClr val="00B050"/>
                </a:solidFill>
              </a:rPr>
              <a:t>%dimension must match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Error using vertcat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CAT arguments dimensions are not consistent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645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7313"/>
            <a:ext cx="8229600" cy="528796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Class schedule</a:t>
            </a:r>
          </a:p>
          <a:p>
            <a:pPr lvl="1"/>
            <a:r>
              <a:rPr lang="en-US" sz="2400" dirty="0" smtClean="0"/>
              <a:t>MWF 11:00-11:50 am </a:t>
            </a:r>
          </a:p>
          <a:p>
            <a:pPr lvl="1"/>
            <a:r>
              <a:rPr lang="en-US" sz="2400" dirty="0" smtClean="0"/>
              <a:t>1214 Siebel Center.</a:t>
            </a:r>
            <a:endParaRPr lang="en-US" sz="2400" dirty="0"/>
          </a:p>
          <a:p>
            <a:endParaRPr lang="en-US" sz="900" dirty="0" smtClean="0"/>
          </a:p>
          <a:p>
            <a:r>
              <a:rPr lang="en-US" sz="2800" dirty="0" smtClean="0"/>
              <a:t>Office hours</a:t>
            </a:r>
          </a:p>
          <a:p>
            <a:pPr lvl="1"/>
            <a:r>
              <a:rPr lang="en-US" sz="2400" dirty="0" smtClean="0"/>
              <a:t>TBD</a:t>
            </a:r>
          </a:p>
          <a:p>
            <a:r>
              <a:rPr lang="en-US" sz="2800" dirty="0"/>
              <a:t>Evaluation</a:t>
            </a:r>
          </a:p>
          <a:p>
            <a:pPr lvl="1"/>
            <a:r>
              <a:rPr lang="en-US" sz="2400" dirty="0" smtClean="0"/>
              <a:t>Homework, </a:t>
            </a:r>
            <a:r>
              <a:rPr lang="en-US" sz="2400" dirty="0"/>
              <a:t>midterm, final</a:t>
            </a:r>
          </a:p>
          <a:p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Course logistics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219200" y="4953000"/>
            <a:ext cx="6477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hlinkClick r:id="rId2"/>
              </a:rPr>
              <a:t>http://luthuli.cs.uiuc.edu/~daf/courses/Probcourse/Probcourse-2013/498-home.html</a:t>
            </a:r>
            <a:endParaRPr lang="en-US" sz="2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48200" y="1018096"/>
            <a:ext cx="4383809" cy="3477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Instructor</a:t>
            </a:r>
          </a:p>
          <a:p>
            <a:pPr lvl="1"/>
            <a:r>
              <a:rPr lang="en-US" sz="2600" dirty="0" smtClean="0"/>
              <a:t>David Forsyth</a:t>
            </a:r>
          </a:p>
          <a:p>
            <a:pPr lvl="1"/>
            <a:r>
              <a:rPr lang="en-US" sz="2600" dirty="0" smtClean="0"/>
              <a:t>Email: daf@illinois.edu</a:t>
            </a:r>
          </a:p>
          <a:p>
            <a:pPr lvl="1"/>
            <a:r>
              <a:rPr lang="en-US" sz="2600" dirty="0" smtClean="0"/>
              <a:t>SC3310 </a:t>
            </a:r>
            <a:r>
              <a:rPr lang="en-US" sz="2200" dirty="0" smtClean="0"/>
              <a:t>(best way to reach)</a:t>
            </a:r>
            <a:endParaRPr lang="en-US" sz="2600" dirty="0" smtClean="0"/>
          </a:p>
          <a:p>
            <a:endParaRPr lang="en-US" sz="2800" dirty="0" smtClean="0"/>
          </a:p>
          <a:p>
            <a:r>
              <a:rPr lang="en-US" sz="2800" dirty="0" smtClean="0"/>
              <a:t>TA: Zicheng Liao</a:t>
            </a:r>
          </a:p>
          <a:p>
            <a:pPr lvl="1"/>
            <a:r>
              <a:rPr lang="en-US" sz="2400" dirty="0" smtClean="0"/>
              <a:t>Email: liao17@illinois.edu</a:t>
            </a:r>
          </a:p>
        </p:txBody>
      </p:sp>
    </p:spTree>
    <p:extLst>
      <p:ext uri="{BB962C8B-B14F-4D97-AF65-F5344CB8AC3E}">
        <p14:creationId xmlns:p14="http://schemas.microsoft.com/office/powerpoint/2010/main" val="70520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Delete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45336" y="1174002"/>
            <a:ext cx="6455664" cy="41960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pt-BR" dirty="0" smtClean="0"/>
              <a:t>&gt;&gt; a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a =</a:t>
            </a:r>
            <a:endParaRPr lang="pt-BR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</a:t>
            </a:r>
            <a:r>
              <a:rPr lang="pt-BR" dirty="0">
                <a:solidFill>
                  <a:srgbClr val="0000FF"/>
                </a:solidFill>
              </a:rPr>
              <a:t>1     2     3     3     2     1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</a:t>
            </a:r>
            <a:r>
              <a:rPr lang="pt-BR" dirty="0">
                <a:solidFill>
                  <a:srgbClr val="0000FF"/>
                </a:solidFill>
              </a:rPr>
              <a:t>1     2     3     4     5     6</a:t>
            </a:r>
          </a:p>
          <a:p>
            <a:pPr>
              <a:lnSpc>
                <a:spcPts val="2000"/>
              </a:lnSpc>
            </a:pPr>
            <a:endParaRPr lang="pt-BR" dirty="0" smtClean="0"/>
          </a:p>
          <a:p>
            <a:pPr>
              <a:lnSpc>
                <a:spcPts val="2000"/>
              </a:lnSpc>
            </a:pPr>
            <a:r>
              <a:rPr lang="pt-BR" dirty="0" smtClean="0"/>
              <a:t>&gt;&gt; </a:t>
            </a:r>
            <a:r>
              <a:rPr lang="pt-BR" dirty="0"/>
              <a:t>a(1,:) = </a:t>
            </a:r>
            <a:r>
              <a:rPr lang="pt-BR" dirty="0" smtClean="0"/>
              <a:t>[]		</a:t>
            </a:r>
            <a:r>
              <a:rPr lang="pt-BR" dirty="0" smtClean="0">
                <a:solidFill>
                  <a:srgbClr val="00B050"/>
                </a:solidFill>
              </a:rPr>
              <a:t>%delete the first row</a:t>
            </a:r>
            <a:endParaRPr lang="pt-BR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a </a:t>
            </a:r>
            <a:r>
              <a:rPr lang="pt-B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</a:t>
            </a:r>
            <a:r>
              <a:rPr lang="pt-BR" dirty="0">
                <a:solidFill>
                  <a:srgbClr val="0000FF"/>
                </a:solidFill>
              </a:rPr>
              <a:t>1     2     3     4     5     </a:t>
            </a:r>
            <a:r>
              <a:rPr lang="pt-BR" dirty="0" smtClean="0">
                <a:solidFill>
                  <a:srgbClr val="0000FF"/>
                </a:solidFill>
              </a:rPr>
              <a:t>6</a:t>
            </a:r>
            <a:r>
              <a:rPr lang="pt-BR" dirty="0" smtClean="0"/>
              <a:t>	</a:t>
            </a:r>
            <a:r>
              <a:rPr lang="pt-BR" dirty="0" smtClean="0">
                <a:solidFill>
                  <a:srgbClr val="00B050"/>
                </a:solidFill>
              </a:rPr>
              <a:t>%matrix size changed</a:t>
            </a:r>
          </a:p>
          <a:p>
            <a:pPr>
              <a:lnSpc>
                <a:spcPts val="2000"/>
              </a:lnSpc>
            </a:pPr>
            <a:endParaRPr lang="pt-BR" dirty="0" smtClean="0"/>
          </a:p>
          <a:p>
            <a:pPr>
              <a:lnSpc>
                <a:spcPts val="2000"/>
              </a:lnSpc>
            </a:pPr>
            <a:r>
              <a:rPr lang="pt-BR" dirty="0" smtClean="0"/>
              <a:t>&gt;&gt; </a:t>
            </a:r>
            <a:r>
              <a:rPr lang="pt-BR" dirty="0"/>
              <a:t>a(2:3) = </a:t>
            </a:r>
            <a:r>
              <a:rPr lang="pt-BR" dirty="0" smtClean="0"/>
              <a:t>[]		</a:t>
            </a:r>
            <a:r>
              <a:rPr lang="pt-BR" dirty="0" smtClean="0">
                <a:solidFill>
                  <a:srgbClr val="00B050"/>
                </a:solidFill>
              </a:rPr>
              <a:t>%delete two elements in a vector</a:t>
            </a:r>
            <a:endParaRPr lang="pt-BR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a </a:t>
            </a:r>
            <a:r>
              <a:rPr lang="pt-B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</a:t>
            </a:r>
            <a:r>
              <a:rPr lang="pt-BR" dirty="0">
                <a:solidFill>
                  <a:srgbClr val="0000FF"/>
                </a:solidFill>
              </a:rPr>
              <a:t>1     4     5     </a:t>
            </a:r>
            <a:r>
              <a:rPr lang="pt-BR" dirty="0" smtClean="0">
                <a:solidFill>
                  <a:srgbClr val="0000FF"/>
                </a:solidFill>
              </a:rPr>
              <a:t>6</a:t>
            </a:r>
          </a:p>
          <a:p>
            <a:pPr>
              <a:lnSpc>
                <a:spcPts val="2000"/>
              </a:lnSpc>
            </a:pPr>
            <a:endParaRPr lang="pt-BR" dirty="0" smtClean="0"/>
          </a:p>
          <a:p>
            <a:pPr>
              <a:lnSpc>
                <a:spcPts val="2000"/>
              </a:lnSpc>
            </a:pPr>
            <a:r>
              <a:rPr lang="pt-BR" dirty="0" smtClean="0"/>
              <a:t>&gt;&gt; </a:t>
            </a:r>
            <a:r>
              <a:rPr lang="pt-BR" dirty="0"/>
              <a:t>a(2) = </a:t>
            </a:r>
            <a:r>
              <a:rPr lang="pt-BR" dirty="0" smtClean="0"/>
              <a:t>[]		</a:t>
            </a:r>
            <a:r>
              <a:rPr lang="pt-BR" dirty="0" smtClean="0">
                <a:solidFill>
                  <a:srgbClr val="00B050"/>
                </a:solidFill>
              </a:rPr>
              <a:t>%delete one more element</a:t>
            </a:r>
            <a:endParaRPr lang="pt-BR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a </a:t>
            </a:r>
            <a:r>
              <a:rPr lang="pt-B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</a:t>
            </a:r>
            <a:r>
              <a:rPr lang="pt-BR" dirty="0">
                <a:solidFill>
                  <a:srgbClr val="0000FF"/>
                </a:solidFill>
              </a:rPr>
              <a:t>1     5     6</a:t>
            </a:r>
            <a:endParaRPr lang="en-US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76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A quick </a:t>
            </a:r>
            <a:r>
              <a:rPr lang="en-US" dirty="0" smtClean="0"/>
              <a:t>tutorial</a:t>
            </a:r>
            <a:endParaRPr lang="en-US" dirty="0"/>
          </a:p>
          <a:p>
            <a:pPr lvl="1">
              <a:spcAft>
                <a:spcPts val="1200"/>
              </a:spcAft>
            </a:pPr>
            <a:r>
              <a:rPr lang="en-US" sz="2400" dirty="0">
                <a:hlinkClick r:id="rId2"/>
              </a:rPr>
              <a:t>http://web.eecs.umich.edu/~aey/eecs451/matlab.pdf</a:t>
            </a:r>
            <a:endParaRPr lang="en-US" sz="2400" dirty="0"/>
          </a:p>
          <a:p>
            <a:pPr>
              <a:spcAft>
                <a:spcPts val="1200"/>
              </a:spcAft>
            </a:pPr>
            <a:r>
              <a:rPr lang="en-US" dirty="0" smtClean="0"/>
              <a:t>Get started with matlab</a:t>
            </a:r>
          </a:p>
          <a:p>
            <a:pPr lvl="1">
              <a:spcAft>
                <a:spcPts val="1200"/>
              </a:spcAft>
            </a:pPr>
            <a:r>
              <a:rPr lang="en-US" sz="2200" dirty="0" smtClean="0">
                <a:hlinkClick r:id="rId3"/>
              </a:rPr>
              <a:t>http://www.mathworks.com/help/pdf_doc/matlab/getstart.pdf</a:t>
            </a:r>
            <a:endParaRPr lang="en-US" sz="2200" dirty="0"/>
          </a:p>
          <a:p>
            <a:pPr>
              <a:spcAft>
                <a:spcPts val="1200"/>
              </a:spcAft>
            </a:pPr>
            <a:r>
              <a:rPr lang="en-US" dirty="0" smtClean="0"/>
              <a:t>Matlab online document </a:t>
            </a:r>
            <a:r>
              <a:rPr lang="en-US" b="1" dirty="0" smtClean="0"/>
              <a:t>(everything is here!)</a:t>
            </a:r>
          </a:p>
          <a:p>
            <a:pPr lvl="1">
              <a:spcAft>
                <a:spcPts val="1200"/>
              </a:spcAft>
            </a:pPr>
            <a:r>
              <a:rPr lang="en-US" sz="2400" dirty="0">
                <a:hlinkClick r:id="rId4"/>
              </a:rPr>
              <a:t>http://</a:t>
            </a:r>
            <a:r>
              <a:rPr lang="en-US" sz="2400" dirty="0" smtClean="0">
                <a:hlinkClick r:id="rId4"/>
              </a:rPr>
              <a:t>www.mathworks.com/help/matlab/</a:t>
            </a:r>
            <a:endParaRPr lang="en-US" sz="2400" dirty="0" smtClean="0"/>
          </a:p>
          <a:p>
            <a:pPr lvl="1">
              <a:spcAft>
                <a:spcPts val="1200"/>
              </a:spcAft>
            </a:pPr>
            <a:r>
              <a:rPr lang="en-US" sz="2400" dirty="0" smtClean="0"/>
              <a:t>&gt;&gt; doc </a:t>
            </a:r>
            <a:r>
              <a:rPr lang="en-US" sz="2400" dirty="0" err="1" smtClean="0"/>
              <a:t>func_name</a:t>
            </a:r>
            <a:endParaRPr lang="en-US" sz="2400" dirty="0" smtClean="0"/>
          </a:p>
          <a:p>
            <a:pPr lvl="1">
              <a:spcAft>
                <a:spcPts val="1200"/>
              </a:spcAft>
            </a:pPr>
            <a:r>
              <a:rPr lang="en-US" sz="2400" dirty="0" smtClean="0"/>
              <a:t>&gt;&gt; doc; search with key words</a:t>
            </a:r>
            <a:endParaRPr lang="en-US" sz="2400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Online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0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5135563"/>
          </a:xfrm>
        </p:spPr>
        <p:txBody>
          <a:bodyPr/>
          <a:lstStyle/>
          <a:p>
            <a:r>
              <a:rPr lang="en-US" dirty="0" smtClean="0"/>
              <a:t>It’s all about data</a:t>
            </a:r>
          </a:p>
          <a:p>
            <a:r>
              <a:rPr lang="en-US" dirty="0" smtClean="0"/>
              <a:t>“what’s going on here?”</a:t>
            </a:r>
          </a:p>
          <a:p>
            <a:r>
              <a:rPr lang="en-US" dirty="0" smtClean="0"/>
              <a:t>Descriptive statistics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sz="2600" dirty="0"/>
          </a:p>
          <a:p>
            <a:endParaRPr lang="en-US" sz="2600" dirty="0" smtClean="0"/>
          </a:p>
          <a:p>
            <a:endParaRPr lang="en-US" sz="2600" dirty="0"/>
          </a:p>
          <a:p>
            <a:pPr marL="457200" lvl="1" indent="0">
              <a:buNone/>
            </a:pPr>
            <a:endParaRPr lang="en-US" sz="26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First tools for looking at Data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406394" y="4525614"/>
            <a:ext cx="1752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Problem </a:t>
            </a:r>
          </a:p>
          <a:p>
            <a:pPr algn="ctr"/>
            <a:r>
              <a:rPr lang="en-US" dirty="0" smtClean="0"/>
              <a:t>+ </a:t>
            </a:r>
          </a:p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292094" y="2932041"/>
            <a:ext cx="1981200" cy="9906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Look into data (make sense of what’s going on)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4035294" y="4601814"/>
            <a:ext cx="1752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9" name="Straight Arrow Connector 8"/>
          <p:cNvCxnSpPr>
            <a:stCxn id="4" idx="6"/>
          </p:cNvCxnSpPr>
          <p:nvPr/>
        </p:nvCxnSpPr>
        <p:spPr>
          <a:xfrm>
            <a:off x="3158994" y="5020914"/>
            <a:ext cx="876300" cy="0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787894" y="5006004"/>
            <a:ext cx="876300" cy="0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0"/>
            <a:endCxn id="6" idx="2"/>
          </p:cNvCxnSpPr>
          <p:nvPr/>
        </p:nvCxnSpPr>
        <p:spPr>
          <a:xfrm flipV="1">
            <a:off x="2282694" y="3922641"/>
            <a:ext cx="0" cy="602973"/>
          </a:xfrm>
          <a:prstGeom prst="straightConnector1">
            <a:avLst/>
          </a:prstGeom>
          <a:ln w="444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6664194" y="3078188"/>
            <a:ext cx="1953905" cy="2990518"/>
            <a:chOff x="6664194" y="3164252"/>
            <a:chExt cx="1953905" cy="2990518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065" r="33370"/>
            <a:stretch/>
          </p:blipFill>
          <p:spPr>
            <a:xfrm>
              <a:off x="6664194" y="3581400"/>
              <a:ext cx="1809526" cy="257337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6745150" y="3164252"/>
              <a:ext cx="18729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Not working..</a:t>
              </a:r>
              <a:endParaRPr lang="en-US" sz="2400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4035294" y="4608420"/>
            <a:ext cx="1752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Re-design algorithm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6653396" y="3111017"/>
            <a:ext cx="1860654" cy="2953901"/>
            <a:chOff x="6653396" y="3197081"/>
            <a:chExt cx="1860654" cy="2953901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226" r="8794" b="2222"/>
            <a:stretch/>
          </p:blipFill>
          <p:spPr>
            <a:xfrm>
              <a:off x="6653396" y="3570641"/>
              <a:ext cx="1820324" cy="2580341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6731703" y="3197081"/>
              <a:ext cx="1782347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       </a:t>
              </a:r>
              <a:r>
                <a:rPr lang="en-US" sz="2400" dirty="0" smtClean="0"/>
                <a:t>Bingo!</a:t>
              </a:r>
              <a:r>
                <a:rPr lang="en-US" dirty="0" smtClean="0"/>
                <a:t>        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89220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7" grpId="1" animBg="1"/>
      <p:bldP spid="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5135563"/>
          </a:xfrm>
        </p:spPr>
        <p:txBody>
          <a:bodyPr/>
          <a:lstStyle/>
          <a:p>
            <a:r>
              <a:rPr lang="en-US" dirty="0" smtClean="0"/>
              <a:t>School dataset</a:t>
            </a:r>
          </a:p>
          <a:p>
            <a:endParaRPr lang="en-US" sz="2600" dirty="0"/>
          </a:p>
          <a:p>
            <a:endParaRPr lang="en-US" sz="2600" dirty="0" smtClean="0"/>
          </a:p>
          <a:p>
            <a:endParaRPr lang="en-US" sz="2600" dirty="0"/>
          </a:p>
          <a:p>
            <a:pPr marL="457200" lvl="1" indent="0">
              <a:buNone/>
            </a:pPr>
            <a:endParaRPr lang="en-US" sz="2600" dirty="0"/>
          </a:p>
          <a:p>
            <a:pPr lvl="1"/>
            <a:endParaRPr lang="en-US" sz="2600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Datasets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526" y="1905000"/>
            <a:ext cx="4285673" cy="3167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667162" y="5264666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http://lib.stat.cmu.edu/DASL/Datafiles/PopularKids.html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81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5135563"/>
          </a:xfrm>
        </p:spPr>
        <p:txBody>
          <a:bodyPr/>
          <a:lstStyle/>
          <a:p>
            <a:r>
              <a:rPr lang="en-US" sz="3000" dirty="0" smtClean="0"/>
              <a:t>Count of </a:t>
            </a:r>
            <a:r>
              <a:rPr lang="en-US" sz="3000" u="sng" dirty="0" smtClean="0"/>
              <a:t>categorical</a:t>
            </a:r>
            <a:r>
              <a:rPr lang="en-US" sz="3000" dirty="0" smtClean="0"/>
              <a:t> data</a:t>
            </a:r>
            <a:endParaRPr lang="en-US" sz="3000" dirty="0"/>
          </a:p>
          <a:p>
            <a:pPr lvl="1"/>
            <a:endParaRPr lang="en-US" sz="2600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Bar charts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418" y="1600200"/>
            <a:ext cx="7467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37984" y="5377030"/>
            <a:ext cx="44264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hlinkClick r:id="rId3" action="ppaction://hlinkfile"/>
              </a:rPr>
              <a:t>matlab\</a:t>
            </a:r>
            <a:r>
              <a:rPr lang="en-US" sz="3200" dirty="0" err="1" smtClean="0">
                <a:hlinkClick r:id="rId3" action="ppaction://hlinkfile"/>
              </a:rPr>
              <a:t>plotschooldata.m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873226" y="5961805"/>
            <a:ext cx="3355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(Walk through the whole process)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2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5135563"/>
          </a:xfrm>
        </p:spPr>
        <p:txBody>
          <a:bodyPr/>
          <a:lstStyle/>
          <a:p>
            <a:r>
              <a:rPr lang="en-US" dirty="0" smtClean="0"/>
              <a:t>Pizza size dataset</a:t>
            </a:r>
          </a:p>
          <a:p>
            <a:pPr lvl="1"/>
            <a:endParaRPr lang="en-US" sz="2600" dirty="0"/>
          </a:p>
          <a:p>
            <a:pPr lvl="1"/>
            <a:endParaRPr lang="en-US" sz="2600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Datasets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600200"/>
            <a:ext cx="2847975" cy="4371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09687" y="6096000"/>
            <a:ext cx="61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http://www.amstat.org/publications/jse/jse_data_archive.htm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66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5135563"/>
          </a:xfrm>
        </p:spPr>
        <p:txBody>
          <a:bodyPr/>
          <a:lstStyle/>
          <a:p>
            <a:r>
              <a:rPr lang="en-US" sz="3000" dirty="0" smtClean="0"/>
              <a:t>Count of </a:t>
            </a:r>
            <a:r>
              <a:rPr lang="en-US" sz="3000" u="sng" dirty="0" smtClean="0"/>
              <a:t>continuous</a:t>
            </a:r>
            <a:r>
              <a:rPr lang="en-US" sz="3000" dirty="0" smtClean="0"/>
              <a:t> data in even (or uneven)  intervals</a:t>
            </a:r>
            <a:endParaRPr lang="en-US" sz="3000" dirty="0"/>
          </a:p>
          <a:p>
            <a:pPr lvl="1"/>
            <a:endParaRPr lang="en-US" sz="2600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Histogram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20550" y="5773271"/>
            <a:ext cx="4045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hlinkClick r:id="rId2" action="ppaction://hlinkfile"/>
              </a:rPr>
              <a:t>matlab\</a:t>
            </a:r>
            <a:r>
              <a:rPr lang="en-US" sz="3200" dirty="0" err="1" smtClean="0">
                <a:hlinkClick r:id="rId2" action="ppaction://hlinkfile"/>
              </a:rPr>
              <a:t>plotpizzasize.m</a:t>
            </a:r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704" y="1891646"/>
            <a:ext cx="5033435" cy="3944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55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5135563"/>
          </a:xfrm>
        </p:spPr>
        <p:txBody>
          <a:bodyPr/>
          <a:lstStyle/>
          <a:p>
            <a:r>
              <a:rPr lang="en-US" sz="3000" dirty="0" smtClean="0"/>
              <a:t>Histogram of a certain class</a:t>
            </a:r>
            <a:endParaRPr lang="en-US" sz="3000" dirty="0"/>
          </a:p>
          <a:p>
            <a:pPr lvl="1"/>
            <a:endParaRPr lang="en-US" sz="2600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Class-conditional histogram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5334000"/>
            <a:ext cx="56743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hlinkClick r:id="rId2" action="ppaction://hlinkfile"/>
              </a:rPr>
              <a:t>matlab\</a:t>
            </a:r>
            <a:r>
              <a:rPr lang="en-US" sz="3200" dirty="0" err="1" smtClean="0">
                <a:hlinkClick r:id="rId2" action="ppaction://hlinkfile"/>
              </a:rPr>
              <a:t>plotpizzasize_condhist.m</a:t>
            </a:r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893208"/>
            <a:ext cx="4114134" cy="3085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554" y="1861785"/>
            <a:ext cx="4114134" cy="308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04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5135563"/>
          </a:xfrm>
        </p:spPr>
        <p:txBody>
          <a:bodyPr/>
          <a:lstStyle/>
          <a:p>
            <a:endParaRPr lang="en-US" sz="3000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Series data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744040" y="5969495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http://lib.stat.cmu.edu/DASL/Datafiles/timeseriesdat.html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35"/>
          <a:stretch/>
        </p:blipFill>
        <p:spPr bwMode="auto">
          <a:xfrm>
            <a:off x="3691903" y="1020629"/>
            <a:ext cx="1819275" cy="40354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307515" y="5189693"/>
            <a:ext cx="4588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Number of burglaries each month in Hyde Park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58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/>
              <a:t> </a:t>
            </a:r>
          </a:p>
          <a:p>
            <a:pPr lvl="1"/>
            <a:endParaRPr lang="en-US" sz="2600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Plot series data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34987" y="5740307"/>
            <a:ext cx="39685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hlinkClick r:id="rId2" action="ppaction://hlinkfile"/>
              </a:rPr>
              <a:t>matlab\</a:t>
            </a:r>
            <a:r>
              <a:rPr lang="en-US" sz="3200" dirty="0" err="1" smtClean="0">
                <a:hlinkClick r:id="rId2" action="ppaction://hlinkfile"/>
              </a:rPr>
              <a:t>plotburglary.m</a:t>
            </a:r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398" y="1092745"/>
            <a:ext cx="5962267" cy="462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4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Where to start?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25" y="1295400"/>
            <a:ext cx="3714750" cy="46929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1821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4"/>
          </a:xfrm>
        </p:spPr>
        <p:txBody>
          <a:bodyPr/>
          <a:lstStyle/>
          <a:p>
            <a:pPr lvl="1"/>
            <a:r>
              <a:rPr lang="en-US" dirty="0" smtClean="0"/>
              <a:t>Mean</a:t>
            </a:r>
          </a:p>
          <a:p>
            <a:pPr lvl="1"/>
            <a:r>
              <a:rPr lang="en-US" dirty="0" smtClean="0"/>
              <a:t>Standard deviation</a:t>
            </a:r>
          </a:p>
          <a:p>
            <a:pPr lvl="1"/>
            <a:r>
              <a:rPr lang="en-US" dirty="0" smtClean="0"/>
              <a:t>Variance</a:t>
            </a:r>
          </a:p>
          <a:p>
            <a:pPr lvl="1"/>
            <a:r>
              <a:rPr lang="en-US" dirty="0" smtClean="0"/>
              <a:t>Median</a:t>
            </a:r>
            <a:endParaRPr lang="en-US" dirty="0"/>
          </a:p>
          <a:p>
            <a:pPr lvl="1"/>
            <a:r>
              <a:rPr lang="en-US" dirty="0" smtClean="0"/>
              <a:t>Percentile</a:t>
            </a:r>
          </a:p>
          <a:p>
            <a:pPr lvl="1"/>
            <a:r>
              <a:rPr lang="en-US" dirty="0" smtClean="0"/>
              <a:t>Interquartile range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/>
              <a:t>Summarizing 1D data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233116"/>
            <a:ext cx="21431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601802" y="4317182"/>
            <a:ext cx="3787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 worth of people </a:t>
            </a:r>
            <a:r>
              <a:rPr lang="en-US" dirty="0" smtClean="0"/>
              <a:t>you meet in </a:t>
            </a:r>
            <a:r>
              <a:rPr lang="en-US" dirty="0"/>
              <a:t>a </a:t>
            </a:r>
            <a:r>
              <a:rPr lang="en-US" dirty="0" smtClean="0"/>
              <a:t>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98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4830764"/>
              </a:xfrm>
            </p:spPr>
            <p:txBody>
              <a:bodyPr/>
              <a:lstStyle/>
              <a:p>
                <a:pPr lvl="1"/>
                <a:r>
                  <a:rPr lang="en-US" dirty="0" smtClean="0"/>
                  <a:t>Mean</a:t>
                </a:r>
                <a:r>
                  <a:rPr lang="en-US" dirty="0"/>
                  <a:t>:</a:t>
                </a:r>
                <a:r>
                  <a:rPr lang="en-US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𝑚𝑒𝑎𝑛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𝑁</m:t>
                        </m:r>
                      </m:den>
                    </m:f>
                    <m:nary>
                      <m:naryPr>
                        <m:chr m:val="∑"/>
                        <m:limLoc m:val="subSup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b="0" i="1" smtClean="0">
                            <a:latin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𝑁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dirty="0" smtClean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483076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Mean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03218" y="2209800"/>
            <a:ext cx="5867400" cy="36830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pt-BR" dirty="0"/>
              <a:t> a = [1 2 3 5 6</a:t>
            </a:r>
            <a:r>
              <a:rPr lang="pt-BR" dirty="0" smtClean="0"/>
              <a:t>];</a:t>
            </a:r>
            <a:r>
              <a:rPr lang="en-US" dirty="0" smtClean="0"/>
              <a:t> </a:t>
            </a: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 dirty="0" smtClean="0"/>
              <a:t>mean(a)</a:t>
            </a:r>
            <a:endParaRPr lang="en-US" dirty="0"/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ma =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   </a:t>
            </a:r>
            <a:r>
              <a:rPr lang="en-US" dirty="0" smtClean="0">
                <a:solidFill>
                  <a:srgbClr val="0000FF"/>
                </a:solidFill>
              </a:rPr>
              <a:t>   3.4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/>
              <a:t>&gt;&gt; a = [1 2 3; 4 5 6];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&gt;&gt; mean(a)	</a:t>
            </a:r>
            <a:r>
              <a:rPr lang="en-US" dirty="0" smtClean="0">
                <a:solidFill>
                  <a:srgbClr val="00B050"/>
                </a:solidFill>
              </a:rPr>
              <a:t>%by default, take mean per-column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ans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 </a:t>
            </a:r>
            <a:r>
              <a:rPr lang="en-US" dirty="0" smtClean="0">
                <a:solidFill>
                  <a:srgbClr val="0000FF"/>
                </a:solidFill>
              </a:rPr>
              <a:t>    2.5000    </a:t>
            </a:r>
            <a:r>
              <a:rPr lang="en-US" dirty="0">
                <a:solidFill>
                  <a:srgbClr val="0000FF"/>
                </a:solidFill>
              </a:rPr>
              <a:t>3.5000    </a:t>
            </a:r>
            <a:r>
              <a:rPr lang="en-US" dirty="0" smtClean="0">
                <a:solidFill>
                  <a:srgbClr val="0000FF"/>
                </a:solidFill>
              </a:rPr>
              <a:t>4.5000</a:t>
            </a: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/>
              <a:t>&gt;&gt;mean(a, 2)	</a:t>
            </a:r>
            <a:r>
              <a:rPr lang="en-US" dirty="0" smtClean="0">
                <a:solidFill>
                  <a:srgbClr val="00B050"/>
                </a:solidFill>
              </a:rPr>
              <a:t>%take mean in the 2</a:t>
            </a:r>
            <a:r>
              <a:rPr lang="en-US" baseline="30000" dirty="0" smtClean="0">
                <a:solidFill>
                  <a:srgbClr val="00B050"/>
                </a:solidFill>
              </a:rPr>
              <a:t>nd</a:t>
            </a:r>
            <a:r>
              <a:rPr lang="en-US" dirty="0" smtClean="0">
                <a:solidFill>
                  <a:srgbClr val="00B050"/>
                </a:solidFill>
              </a:rPr>
              <a:t> dimension (row)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ans =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2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      5</a:t>
            </a:r>
          </a:p>
        </p:txBody>
      </p:sp>
    </p:spTree>
    <p:extLst>
      <p:ext uri="{BB962C8B-B14F-4D97-AF65-F5344CB8AC3E}">
        <p14:creationId xmlns:p14="http://schemas.microsoft.com/office/powerpoint/2010/main" val="48407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8448"/>
            <a:ext cx="8229600" cy="4754564"/>
          </a:xfrm>
        </p:spPr>
        <p:txBody>
          <a:bodyPr/>
          <a:lstStyle/>
          <a:p>
            <a:pPr lvl="1">
              <a:spcAft>
                <a:spcPts val="600"/>
              </a:spcAft>
            </a:pPr>
            <a:r>
              <a:rPr lang="en-US" dirty="0" smtClean="0"/>
              <a:t>Median:  </a:t>
            </a:r>
            <a:r>
              <a:rPr lang="en-US" sz="2400" dirty="0" smtClean="0"/>
              <a:t>The </a:t>
            </a:r>
            <a:r>
              <a:rPr lang="en-US" sz="2400" dirty="0"/>
              <a:t>data </a:t>
            </a:r>
            <a:r>
              <a:rPr lang="en-US" sz="2400" dirty="0" smtClean="0"/>
              <a:t>half </a:t>
            </a:r>
            <a:r>
              <a:rPr lang="en-US" sz="2400" dirty="0"/>
              <a:t>way along the sorted data points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Median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12454" y="2057400"/>
            <a:ext cx="5867400" cy="36830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pt-BR" dirty="0"/>
              <a:t> a = [1 2 3 5 6</a:t>
            </a:r>
            <a:r>
              <a:rPr lang="pt-BR" dirty="0" smtClean="0"/>
              <a:t>];</a:t>
            </a:r>
            <a:r>
              <a:rPr lang="en-US" dirty="0" smtClean="0"/>
              <a:t> </a:t>
            </a: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 dirty="0" smtClean="0"/>
              <a:t>median(a)</a:t>
            </a:r>
            <a:endParaRPr lang="en-US" dirty="0"/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ma =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   </a:t>
            </a:r>
            <a:r>
              <a:rPr lang="en-US" dirty="0" smtClean="0">
                <a:solidFill>
                  <a:srgbClr val="0000FF"/>
                </a:solidFill>
              </a:rPr>
              <a:t>   3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/>
              <a:t>&gt;&gt; a = [a 6];	</a:t>
            </a:r>
            <a:r>
              <a:rPr lang="en-US" dirty="0" smtClean="0">
                <a:solidFill>
                  <a:srgbClr val="00B050"/>
                </a:solidFill>
              </a:rPr>
              <a:t>%a = [1  2  3  5  6  6]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&gt;&gt; median(a)	</a:t>
            </a:r>
            <a:r>
              <a:rPr lang="en-US" dirty="0" smtClean="0">
                <a:solidFill>
                  <a:srgbClr val="00B050"/>
                </a:solidFill>
              </a:rPr>
              <a:t>%take the mean of the two middle points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ans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 </a:t>
            </a:r>
            <a:r>
              <a:rPr lang="en-US" dirty="0" smtClean="0">
                <a:solidFill>
                  <a:srgbClr val="0000FF"/>
                </a:solidFill>
              </a:rPr>
              <a:t>     4</a:t>
            </a:r>
          </a:p>
          <a:p>
            <a:pPr>
              <a:lnSpc>
                <a:spcPts val="2000"/>
              </a:lnSpc>
            </a:pP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/>
              <a:t>&gt;&gt; median([1 2 2 2 2 2 5 10 </a:t>
            </a:r>
            <a:r>
              <a:rPr lang="en-US" dirty="0" smtClean="0"/>
              <a:t>15 100])	</a:t>
            </a:r>
            <a:r>
              <a:rPr lang="en-US" dirty="0" smtClean="0">
                <a:solidFill>
                  <a:srgbClr val="00B050"/>
                </a:solidFill>
              </a:rPr>
              <a:t>%biased measure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ans 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</a:t>
            </a:r>
            <a:r>
              <a:rPr lang="en-US" dirty="0">
                <a:solidFill>
                  <a:srgbClr val="0000FF"/>
                </a:solidFill>
              </a:rPr>
              <a:t>2</a:t>
            </a:r>
          </a:p>
          <a:p>
            <a:pPr>
              <a:lnSpc>
                <a:spcPts val="2000"/>
              </a:lnSpc>
            </a:pPr>
            <a:endParaRPr lang="en-US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29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14400"/>
                <a:ext cx="8229600" cy="5138612"/>
              </a:xfrm>
            </p:spPr>
            <p:txBody>
              <a:bodyPr/>
              <a:lstStyle/>
              <a:p>
                <a:pPr lvl="1">
                  <a:spcBef>
                    <a:spcPts val="1800"/>
                  </a:spcBef>
                </a:pPr>
                <a:r>
                  <a:rPr lang="en-US" dirty="0" smtClean="0"/>
                  <a:t>Standard deviation: 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</a:rPr>
                      <m:t>𝑠𝑡𝑑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sz="2000" i="1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sz="2000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i="1">
                                <a:latin typeface="Cambria Math"/>
                              </a:rPr>
                              <m:t>𝑁</m:t>
                            </m:r>
                          </m:den>
                        </m:f>
                        <m:nary>
                          <m:naryPr>
                            <m:chr m:val="∑"/>
                            <m:limLoc m:val="subSup"/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5"/>
                              </m:rPr>
                              <a:rPr lang="en-US" sz="2000" i="1">
                                <a:latin typeface="Cambria Math"/>
                              </a:rPr>
                              <m:t>𝑖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en-US" sz="2000" i="1">
                                <a:latin typeface="Cambria Math"/>
                              </a:rPr>
                              <m:t>𝑁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sz="20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0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𝑚𝑒𝑎𝑛</m:t>
                                    </m:r>
                                    <m:d>
                                      <m:dPr>
                                        <m:ctrlPr>
                                          <a:rPr lang="en-US" sz="2000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d>
                                          <m:dPr>
                                            <m:begChr m:val="{"/>
                                            <m:endChr m:val="}"/>
                                            <m:ctrlPr>
                                              <a:rPr lang="en-US" sz="2000" i="1">
                                                <a:latin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000" i="1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</m:d>
                                      </m:e>
                                    </m:d>
                                  </m:e>
                                </m:d>
                              </m:e>
                              <m:sup>
                                <m:r>
                                  <a:rPr lang="en-US" sz="20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  <m:r>
                          <m:rPr>
                            <m:nor/>
                          </m:rPr>
                          <a:rPr lang="en-US" sz="2000" dirty="0"/>
                          <m:t> </m:t>
                        </m:r>
                      </m:e>
                    </m:rad>
                  </m:oMath>
                </a14:m>
                <a:endParaRPr lang="en-US" dirty="0" smtClean="0"/>
              </a:p>
              <a:p>
                <a:pPr lvl="1">
                  <a:spcBef>
                    <a:spcPts val="1800"/>
                  </a:spcBef>
                </a:pPr>
                <a:r>
                  <a:rPr lang="en-US" dirty="0" smtClean="0"/>
                  <a:t>Variance:    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𝑣𝑎𝑟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𝑁</m:t>
                        </m:r>
                      </m:den>
                    </m:f>
                    <m:nary>
                      <m:naryPr>
                        <m:chr m:val="∑"/>
                        <m:limLoc m:val="subSup"/>
                        <m:ctrlPr>
                          <a:rPr lang="en-US" sz="20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sz="2000" b="0" i="1" smtClean="0">
                            <a:latin typeface="Cambria Math"/>
                          </a:rPr>
                          <m:t>𝑖</m:t>
                        </m:r>
                        <m:r>
                          <a:rPr lang="en-US" sz="2000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2000" b="0" i="1" smtClean="0">
                            <a:latin typeface="Cambria Math"/>
                          </a:rPr>
                          <m:t>𝑁</m:t>
                        </m:r>
                      </m:sup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0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𝑚𝑒𝑎𝑛</m:t>
                                </m:r>
                                <m:d>
                                  <m:dPr>
                                    <m:ctrlPr>
                                      <a:rPr lang="en-US" sz="2000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d>
                                      <m:dPr>
                                        <m:begChr m:val="{"/>
                                        <m:endChr m:val="}"/>
                                        <m:ctrlPr>
                                          <a:rPr lang="en-US" sz="2000" b="0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n-US" sz="2000" b="0" i="1" smtClean="0">
                        <a:latin typeface="Cambria Math"/>
                      </a:rPr>
                      <m:t> </m:t>
                    </m:r>
                  </m:oMath>
                </a14:m>
                <a:endParaRPr lang="en-US" sz="2000" dirty="0" smtClean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14400"/>
                <a:ext cx="8229600" cy="513861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Std. and variance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60945" y="2362200"/>
            <a:ext cx="5867400" cy="41960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pt-BR" dirty="0" smtClean="0"/>
              <a:t>a </a:t>
            </a:r>
            <a:r>
              <a:rPr lang="pt-BR" dirty="0"/>
              <a:t>= [1 2 3 5 6</a:t>
            </a:r>
            <a:r>
              <a:rPr lang="pt-BR" dirty="0" smtClean="0"/>
              <a:t>];</a:t>
            </a:r>
            <a:r>
              <a:rPr lang="en-US" dirty="0" smtClean="0"/>
              <a:t> </a:t>
            </a: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 dirty="0" err="1"/>
              <a:t>std</a:t>
            </a:r>
            <a:r>
              <a:rPr lang="en-US" dirty="0"/>
              <a:t>(a</a:t>
            </a:r>
            <a:r>
              <a:rPr lang="en-US" dirty="0" smtClean="0"/>
              <a:t>)		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ans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 2.0736	</a:t>
            </a:r>
            <a:r>
              <a:rPr lang="en-US" dirty="0" smtClean="0">
                <a:solidFill>
                  <a:srgbClr val="00B050"/>
                </a:solidFill>
              </a:rPr>
              <a:t>%not exactly by </a:t>
            </a:r>
            <a:r>
              <a:rPr lang="en-US" dirty="0">
                <a:solidFill>
                  <a:srgbClr val="00B050"/>
                </a:solidFill>
              </a:rPr>
              <a:t>the formula</a:t>
            </a:r>
            <a:r>
              <a:rPr lang="en-US" dirty="0"/>
              <a:t> </a:t>
            </a:r>
            <a:endParaRPr lang="en-US" dirty="0" smtClean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 dirty="0" err="1"/>
              <a:t>std</a:t>
            </a:r>
            <a:r>
              <a:rPr lang="en-US" dirty="0"/>
              <a:t>(a,1</a:t>
            </a:r>
            <a:r>
              <a:rPr lang="en-US" dirty="0" smtClean="0"/>
              <a:t>)	</a:t>
            </a:r>
            <a:r>
              <a:rPr lang="en-US" dirty="0" smtClean="0">
                <a:solidFill>
                  <a:srgbClr val="00B050"/>
                </a:solidFill>
              </a:rPr>
              <a:t>%based on the above formula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ans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</a:t>
            </a:r>
            <a:r>
              <a:rPr lang="en-US" dirty="0">
                <a:solidFill>
                  <a:srgbClr val="0000FF"/>
                </a:solidFill>
              </a:rPr>
              <a:t>1.8547</a:t>
            </a:r>
          </a:p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 dirty="0" err="1" smtClean="0"/>
              <a:t>var</a:t>
            </a:r>
            <a:r>
              <a:rPr lang="en-US" dirty="0" smtClean="0"/>
              <a:t>(a,1)	</a:t>
            </a:r>
            <a:r>
              <a:rPr lang="en-US" dirty="0" smtClean="0">
                <a:solidFill>
                  <a:srgbClr val="00B050"/>
                </a:solidFill>
              </a:rPr>
              <a:t>%variance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ans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 3.4400</a:t>
            </a:r>
          </a:p>
          <a:p>
            <a:pPr>
              <a:lnSpc>
                <a:spcPts val="2000"/>
              </a:lnSpc>
            </a:pPr>
            <a:r>
              <a:rPr lang="en-US" dirty="0"/>
              <a:t>&gt;&gt;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 smtClean="0"/>
              <a:t>std</a:t>
            </a:r>
            <a:r>
              <a:rPr lang="en-US" dirty="0" smtClean="0"/>
              <a:t>(a,1)^</a:t>
            </a:r>
            <a:r>
              <a:rPr lang="en-US" dirty="0" smtClean="0"/>
              <a:t>2	</a:t>
            </a:r>
            <a:r>
              <a:rPr lang="en-US" dirty="0" smtClean="0">
                <a:solidFill>
                  <a:srgbClr val="00B050"/>
                </a:solidFill>
              </a:rPr>
              <a:t>%variance = std^2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ans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 </a:t>
            </a:r>
            <a:r>
              <a:rPr lang="en-US" dirty="0">
                <a:solidFill>
                  <a:srgbClr val="0000FF"/>
                </a:solidFill>
              </a:rPr>
              <a:t>3.4400</a:t>
            </a:r>
          </a:p>
          <a:p>
            <a:pPr>
              <a:lnSpc>
                <a:spcPts val="2000"/>
              </a:lnSpc>
            </a:pPr>
            <a:r>
              <a:rPr lang="en-US" dirty="0"/>
              <a:t>&gt;&gt; mean((a-mean(a)).*(a-mean(a</a:t>
            </a:r>
            <a:r>
              <a:rPr lang="en-US" dirty="0" smtClean="0"/>
              <a:t>)))	</a:t>
            </a:r>
            <a:r>
              <a:rPr lang="en-US" dirty="0" smtClean="0">
                <a:solidFill>
                  <a:srgbClr val="00B050"/>
                </a:solidFill>
              </a:rPr>
              <a:t>%what </a:t>
            </a:r>
            <a:r>
              <a:rPr lang="en-US" dirty="0" err="1" smtClean="0">
                <a:solidFill>
                  <a:srgbClr val="00B050"/>
                </a:solidFill>
              </a:rPr>
              <a:t>var</a:t>
            </a:r>
            <a:r>
              <a:rPr lang="en-US" dirty="0" smtClean="0">
                <a:solidFill>
                  <a:srgbClr val="00B050"/>
                </a:solidFill>
              </a:rPr>
              <a:t>(a) does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ans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 3.4400</a:t>
            </a:r>
          </a:p>
        </p:txBody>
      </p:sp>
    </p:spTree>
    <p:extLst>
      <p:ext uri="{BB962C8B-B14F-4D97-AF65-F5344CB8AC3E}">
        <p14:creationId xmlns:p14="http://schemas.microsoft.com/office/powerpoint/2010/main" val="161718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14400"/>
                <a:ext cx="8229600" cy="4830764"/>
              </a:xfrm>
            </p:spPr>
            <p:txBody>
              <a:bodyPr/>
              <a:lstStyle/>
              <a:p>
                <a:pPr lvl="1">
                  <a:spcAft>
                    <a:spcPts val="600"/>
                  </a:spcAft>
                </a:pPr>
                <a:r>
                  <a:rPr lang="en-US" dirty="0" smtClean="0"/>
                  <a:t>Percentile: </a:t>
                </a:r>
                <a:r>
                  <a:rPr lang="en-US" sz="2400" dirty="0" smtClean="0"/>
                  <a:t>The k-</a:t>
                </a:r>
                <a:r>
                  <a:rPr lang="en-US" sz="2400" dirty="0" err="1" smtClean="0"/>
                  <a:t>th</a:t>
                </a:r>
                <a:r>
                  <a:rPr lang="en-US" sz="2400" dirty="0" smtClean="0"/>
                  <a:t> percentile is the value such that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/>
                      </a:rPr>
                      <m:t>𝑘</m:t>
                    </m:r>
                    <m:r>
                      <a:rPr lang="en-US" sz="2400" i="1" dirty="0" smtClean="0">
                        <a:latin typeface="Cambria Math"/>
                      </a:rPr>
                      <m:t>%</m:t>
                    </m:r>
                  </m:oMath>
                </a14:m>
                <a:r>
                  <a:rPr lang="en-US" sz="2400" dirty="0" smtClean="0"/>
                  <a:t> of the data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sz="2400" dirty="0" smtClean="0"/>
                  <a:t> is less than or equal to.</a:t>
                </a:r>
              </a:p>
              <a:p>
                <a:pPr lvl="1">
                  <a:spcAft>
                    <a:spcPts val="600"/>
                  </a:spcAft>
                </a:pPr>
                <a:r>
                  <a:rPr lang="en-US" dirty="0" smtClean="0"/>
                  <a:t>Interquartile range: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 b="0" i="0" dirty="0" smtClean="0">
                        <a:latin typeface="Cambria Math"/>
                      </a:rPr>
                      <m:t>i</m:t>
                    </m:r>
                    <m:r>
                      <a:rPr lang="en-US" sz="1800" b="0" i="1" dirty="0" smtClean="0">
                        <a:latin typeface="Cambria Math"/>
                      </a:rPr>
                      <m:t>𝑞𝑟</m:t>
                    </m:r>
                    <m:d>
                      <m:dPr>
                        <m:ctrlPr>
                          <a:rPr lang="en-US" sz="1800" b="0" i="1" dirty="0" smtClean="0"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1800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i="1" dirty="0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sz="1800" i="1" dirty="0" smtClean="0">
                        <a:latin typeface="Cambria Math"/>
                      </a:rPr>
                      <m:t>= </m:t>
                    </m:r>
                    <m:r>
                      <a:rPr lang="en-US" sz="1800" i="1" dirty="0" err="1" smtClean="0">
                        <a:latin typeface="Cambria Math"/>
                      </a:rPr>
                      <m:t>𝑝𝑟𝑐𝑡𝑖𝑙𝑒</m:t>
                    </m:r>
                    <m:d>
                      <m:d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sz="1800" i="1" dirty="0" smtClean="0">
                            <a:latin typeface="Cambria Math"/>
                          </a:rPr>
                          <m:t>, 75</m:t>
                        </m:r>
                      </m:e>
                    </m:d>
                    <m:r>
                      <a:rPr lang="en-US" sz="1800" b="0" i="1" dirty="0" smtClean="0">
                        <a:latin typeface="Cambria Math"/>
                      </a:rPr>
                      <m:t>−</m:t>
                    </m:r>
                    <m:r>
                      <a:rPr lang="en-US" sz="1800" b="0" i="1" dirty="0" smtClean="0">
                        <a:latin typeface="Cambria Math"/>
                      </a:rPr>
                      <m:t>𝑝𝑟𝑐𝑡𝑖𝑙𝑒</m:t>
                    </m:r>
                    <m:r>
                      <a:rPr lang="en-US" sz="1800" b="0" i="1" dirty="0" smtClean="0">
                        <a:latin typeface="Cambria Math"/>
                      </a:rPr>
                      <m:t>(</m:t>
                    </m:r>
                    <m:r>
                      <a:rPr lang="en-US" sz="1800" b="0" i="1" dirty="0" smtClean="0">
                        <a:latin typeface="Cambria Math"/>
                      </a:rPr>
                      <m:t>𝑥</m:t>
                    </m:r>
                    <m:r>
                      <a:rPr lang="en-US" sz="1800" b="0" i="1" dirty="0" smtClean="0">
                        <a:latin typeface="Cambria Math"/>
                      </a:rPr>
                      <m:t>,25) </m:t>
                    </m:r>
                  </m:oMath>
                </a14:m>
                <a:endParaRPr lang="en-US" sz="2400" dirty="0" smtClean="0"/>
              </a:p>
              <a:p>
                <a:pPr lvl="1"/>
                <a:endParaRPr lang="en-US" dirty="0" smtClean="0"/>
              </a:p>
              <a:p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14400"/>
                <a:ext cx="8229600" cy="4830764"/>
              </a:xfrm>
              <a:blipFill rotWithShape="1">
                <a:blip r:embed="rId2"/>
                <a:stretch>
                  <a:fillRect t="-1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Percentile and interquartile range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3999" y="2473044"/>
            <a:ext cx="5867400" cy="41960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pt-BR" dirty="0"/>
              <a:t> </a:t>
            </a:r>
            <a:r>
              <a:rPr lang="fr-FR" dirty="0"/>
              <a:t>a = rand(10000,1);</a:t>
            </a:r>
          </a:p>
          <a:p>
            <a:pPr>
              <a:lnSpc>
                <a:spcPts val="2000"/>
              </a:lnSpc>
            </a:pPr>
            <a:r>
              <a:rPr lang="fr-FR" dirty="0"/>
              <a:t>&gt;&gt; </a:t>
            </a:r>
            <a:r>
              <a:rPr lang="fr-FR" dirty="0" smtClean="0"/>
              <a:t> prctile(a</a:t>
            </a:r>
            <a:r>
              <a:rPr lang="fr-FR" dirty="0"/>
              <a:t>, 20</a:t>
            </a:r>
            <a:r>
              <a:rPr lang="fr-FR" dirty="0" smtClean="0"/>
              <a:t>)      </a:t>
            </a:r>
            <a:r>
              <a:rPr lang="fr-FR" dirty="0" smtClean="0">
                <a:solidFill>
                  <a:srgbClr val="00B050"/>
                </a:solidFill>
              </a:rPr>
              <a:t>%20th-percentile of 0-1 </a:t>
            </a:r>
            <a:r>
              <a:rPr lang="en-US" dirty="0" smtClean="0">
                <a:solidFill>
                  <a:srgbClr val="00B050"/>
                </a:solidFill>
              </a:rPr>
              <a:t>random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samples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ans =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          0.1991	</a:t>
            </a:r>
            <a:r>
              <a:rPr lang="fr-FR" dirty="0" smtClean="0">
                <a:solidFill>
                  <a:srgbClr val="00B050"/>
                </a:solidFill>
              </a:rPr>
              <a:t>%as </a:t>
            </a:r>
            <a:r>
              <a:rPr lang="en-US" dirty="0" smtClean="0">
                <a:solidFill>
                  <a:srgbClr val="00B050"/>
                </a:solidFill>
              </a:rPr>
              <a:t>expected</a:t>
            </a:r>
          </a:p>
          <a:p>
            <a:pPr>
              <a:lnSpc>
                <a:spcPts val="2000"/>
              </a:lnSpc>
            </a:pPr>
            <a:endParaRPr lang="fr-FR" dirty="0"/>
          </a:p>
          <a:p>
            <a:pPr>
              <a:lnSpc>
                <a:spcPts val="2000"/>
              </a:lnSpc>
            </a:pPr>
            <a:r>
              <a:rPr lang="fr-FR" dirty="0"/>
              <a:t>&gt;&gt; </a:t>
            </a:r>
            <a:r>
              <a:rPr lang="fr-FR" dirty="0" smtClean="0"/>
              <a:t> prctile(a</a:t>
            </a:r>
            <a:r>
              <a:rPr lang="fr-FR" dirty="0"/>
              <a:t>, 80</a:t>
            </a:r>
            <a:r>
              <a:rPr lang="fr-FR" dirty="0" smtClean="0"/>
              <a:t>)     	</a:t>
            </a:r>
            <a:r>
              <a:rPr lang="fr-FR" dirty="0" smtClean="0">
                <a:solidFill>
                  <a:srgbClr val="00B050"/>
                </a:solidFill>
              </a:rPr>
              <a:t>%80th-percentile: ~0.8</a:t>
            </a:r>
            <a:endParaRPr lang="fr-FR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ans </a:t>
            </a:r>
            <a:r>
              <a:rPr lang="fr-F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fr-FR" dirty="0" smtClean="0">
                <a:solidFill>
                  <a:srgbClr val="0000FF"/>
                </a:solidFill>
              </a:rPr>
              <a:t>         0.7978</a:t>
            </a:r>
            <a:endParaRPr lang="en-US" dirty="0" smtClean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endParaRPr lang="en-US" dirty="0" smtClean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 dirty="0" smtClean="0"/>
              <a:t> iqr(a)		</a:t>
            </a:r>
            <a:r>
              <a:rPr lang="en-US" dirty="0" smtClean="0">
                <a:solidFill>
                  <a:srgbClr val="00B050"/>
                </a:solidFill>
              </a:rPr>
              <a:t>%interquartile range of a: ~0.5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ans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0.4984</a:t>
            </a: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/>
              <a:t>&gt;&gt;  </a:t>
            </a:r>
            <a:r>
              <a:rPr lang="en-US" dirty="0" err="1" smtClean="0"/>
              <a:t>prctile</a:t>
            </a:r>
            <a:r>
              <a:rPr lang="en-US" dirty="0" smtClean="0"/>
              <a:t>(a</a:t>
            </a:r>
            <a:r>
              <a:rPr lang="en-US" dirty="0"/>
              <a:t>, 75) - </a:t>
            </a:r>
            <a:r>
              <a:rPr lang="en-US" dirty="0" err="1"/>
              <a:t>prctile</a:t>
            </a:r>
            <a:r>
              <a:rPr lang="en-US" dirty="0"/>
              <a:t>(a, 25</a:t>
            </a:r>
            <a:r>
              <a:rPr lang="en-US" dirty="0" smtClean="0"/>
              <a:t>)	</a:t>
            </a:r>
            <a:r>
              <a:rPr lang="en-US" dirty="0" smtClean="0">
                <a:solidFill>
                  <a:srgbClr val="00B050"/>
                </a:solidFill>
              </a:rPr>
              <a:t>%sanity check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ans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0.4984</a:t>
            </a:r>
          </a:p>
        </p:txBody>
      </p:sp>
    </p:spTree>
    <p:extLst>
      <p:ext uri="{BB962C8B-B14F-4D97-AF65-F5344CB8AC3E}">
        <p14:creationId xmlns:p14="http://schemas.microsoft.com/office/powerpoint/2010/main" val="121327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4"/>
          </a:xfrm>
        </p:spPr>
        <p:txBody>
          <a:bodyPr/>
          <a:lstStyle/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/>
              <a:t>Summarizing 1D data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651" y="1474341"/>
            <a:ext cx="21431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809031" y="4557384"/>
            <a:ext cx="21418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 worth of people </a:t>
            </a:r>
            <a:endParaRPr lang="en-US" dirty="0" smtClean="0"/>
          </a:p>
          <a:p>
            <a:r>
              <a:rPr lang="en-US" dirty="0" smtClean="0"/>
              <a:t>you meet in </a:t>
            </a:r>
            <a:r>
              <a:rPr lang="en-US" dirty="0"/>
              <a:t>a </a:t>
            </a:r>
            <a:r>
              <a:rPr lang="en-US" dirty="0" smtClean="0"/>
              <a:t>bar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66800" y="1143000"/>
            <a:ext cx="4197096" cy="47089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/>
              <a:t>&gt;&gt; networths = [100360, 109770, </a:t>
            </a:r>
            <a:r>
              <a:rPr lang="en-US" dirty="0" smtClean="0"/>
              <a:t>96860</a:t>
            </a:r>
            <a:r>
              <a:rPr lang="en-US" dirty="0"/>
              <a:t>, </a:t>
            </a:r>
            <a:r>
              <a:rPr lang="en-US" dirty="0" smtClean="0"/>
              <a:t>97860</a:t>
            </a:r>
            <a:r>
              <a:rPr lang="en-US" dirty="0"/>
              <a:t>, 108930</a:t>
            </a:r>
            <a:r>
              <a:rPr lang="en-US" dirty="0" smtClean="0"/>
              <a:t>, 124330</a:t>
            </a:r>
            <a:r>
              <a:rPr lang="en-US" dirty="0"/>
              <a:t>, 101300</a:t>
            </a:r>
            <a:r>
              <a:rPr lang="en-US" dirty="0" smtClean="0"/>
              <a:t>,… 112710,106740</a:t>
            </a:r>
            <a:r>
              <a:rPr lang="en-US" dirty="0"/>
              <a:t>, 120170];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 </a:t>
            </a: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m = mean(</a:t>
            </a:r>
            <a:r>
              <a:rPr lang="en-US" dirty="0" err="1"/>
              <a:t>networths</a:t>
            </a:r>
            <a:r>
              <a:rPr lang="en-US" dirty="0"/>
              <a:t>)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m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   107903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 dirty="0" err="1"/>
              <a:t>sd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(</a:t>
            </a:r>
            <a:r>
              <a:rPr lang="en-US" dirty="0" err="1"/>
              <a:t>networths</a:t>
            </a:r>
            <a:r>
              <a:rPr lang="en-US" dirty="0"/>
              <a:t>)</a:t>
            </a:r>
          </a:p>
          <a:p>
            <a:pPr>
              <a:lnSpc>
                <a:spcPts val="2000"/>
              </a:lnSpc>
            </a:pPr>
            <a:r>
              <a:rPr lang="en-US" dirty="0" err="1" smtClean="0">
                <a:solidFill>
                  <a:srgbClr val="0000FF"/>
                </a:solidFill>
              </a:rPr>
              <a:t>sd</a:t>
            </a:r>
            <a:r>
              <a:rPr lang="en-US" dirty="0" smtClean="0">
                <a:solidFill>
                  <a:srgbClr val="0000FF"/>
                </a:solidFill>
              </a:rPr>
              <a:t> =</a:t>
            </a:r>
          </a:p>
          <a:p>
            <a:pPr>
              <a:lnSpc>
                <a:spcPts val="2000"/>
              </a:lnSpc>
            </a:pP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9.2654e+03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v = </a:t>
            </a:r>
            <a:r>
              <a:rPr lang="en-US" dirty="0" err="1"/>
              <a:t>var</a:t>
            </a:r>
            <a:r>
              <a:rPr lang="en-US" dirty="0"/>
              <a:t>(</a:t>
            </a:r>
            <a:r>
              <a:rPr lang="en-US" dirty="0" err="1"/>
              <a:t>networths</a:t>
            </a:r>
            <a:r>
              <a:rPr lang="en-US" dirty="0"/>
              <a:t>)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v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8.5848e+07</a:t>
            </a:r>
          </a:p>
        </p:txBody>
      </p:sp>
    </p:spTree>
    <p:extLst>
      <p:ext uri="{BB962C8B-B14F-4D97-AF65-F5344CB8AC3E}">
        <p14:creationId xmlns:p14="http://schemas.microsoft.com/office/powerpoint/2010/main" val="58115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4"/>
          </a:xfrm>
        </p:spPr>
        <p:txBody>
          <a:bodyPr/>
          <a:lstStyle/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/>
              <a:t>Summarizing 1D data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651" y="1474341"/>
            <a:ext cx="21431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858596" y="4941808"/>
            <a:ext cx="2191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billionaire comes in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64491" y="1143000"/>
            <a:ext cx="4197096" cy="41960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/>
              <a:t>&gt;&gt; bnetworths = [networths, 1e9];</a:t>
            </a: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/>
              <a:t>&gt;&gt; </a:t>
            </a:r>
            <a:r>
              <a:rPr lang="en-US" dirty="0" err="1"/>
              <a:t>bm</a:t>
            </a:r>
            <a:r>
              <a:rPr lang="en-US" dirty="0"/>
              <a:t> = mean(</a:t>
            </a:r>
            <a:r>
              <a:rPr lang="en-US" dirty="0" err="1"/>
              <a:t>bnetworths</a:t>
            </a:r>
            <a:r>
              <a:rPr lang="en-US" dirty="0"/>
              <a:t>)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 err="1">
                <a:solidFill>
                  <a:srgbClr val="0000FF"/>
                </a:solidFill>
              </a:rPr>
              <a:t>bm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 </a:t>
            </a:r>
            <a:r>
              <a:rPr lang="en-US" dirty="0" smtClean="0">
                <a:solidFill>
                  <a:srgbClr val="0000FF"/>
                </a:solidFill>
              </a:rPr>
              <a:t>     9.1007e+07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 dirty="0" err="1"/>
              <a:t>bsd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(</a:t>
            </a:r>
            <a:r>
              <a:rPr lang="en-US" dirty="0" err="1"/>
              <a:t>bnetworths</a:t>
            </a:r>
            <a:r>
              <a:rPr lang="en-US" dirty="0"/>
              <a:t>)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 err="1">
                <a:solidFill>
                  <a:srgbClr val="0000FF"/>
                </a:solidFill>
              </a:rPr>
              <a:t>bsd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</a:t>
            </a:r>
            <a:r>
              <a:rPr lang="en-US" dirty="0" smtClean="0">
                <a:solidFill>
                  <a:srgbClr val="0000FF"/>
                </a:solidFill>
              </a:rPr>
              <a:t>      3.0148e+08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 dirty="0" err="1"/>
              <a:t>bv</a:t>
            </a:r>
            <a:r>
              <a:rPr lang="en-US" dirty="0"/>
              <a:t> = </a:t>
            </a:r>
            <a:r>
              <a:rPr lang="en-US" dirty="0" err="1"/>
              <a:t>var</a:t>
            </a:r>
            <a:r>
              <a:rPr lang="en-US" dirty="0"/>
              <a:t>(</a:t>
            </a:r>
            <a:r>
              <a:rPr lang="en-US" dirty="0" err="1"/>
              <a:t>bnetworths</a:t>
            </a:r>
            <a:r>
              <a:rPr lang="en-US" dirty="0"/>
              <a:t>)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 err="1">
                <a:solidFill>
                  <a:srgbClr val="0000FF"/>
                </a:solidFill>
              </a:rPr>
              <a:t>bv</a:t>
            </a:r>
            <a:r>
              <a:rPr lang="en-US" dirty="0">
                <a:solidFill>
                  <a:srgbClr val="0000FF"/>
                </a:solidFill>
              </a:rPr>
              <a:t> 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9.0889e+16</a:t>
            </a:r>
            <a:endParaRPr lang="en-US" dirty="0">
              <a:solidFill>
                <a:srgbClr val="0000FF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199527"/>
              </p:ext>
            </p:extLst>
          </p:nvPr>
        </p:nvGraphicFramePr>
        <p:xfrm>
          <a:off x="5906656" y="4513394"/>
          <a:ext cx="203503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2681"/>
                <a:gridCol w="1172349"/>
              </a:tblGrid>
              <a:tr h="2934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1e9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371600" y="5599344"/>
            <a:ext cx="3248005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800" b="1" i="1" dirty="0" smtClean="0"/>
              <a:t>Sensitive to outliers!</a:t>
            </a:r>
            <a:endParaRPr 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156014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4"/>
          </a:xfrm>
        </p:spPr>
        <p:txBody>
          <a:bodyPr/>
          <a:lstStyle/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/>
              <a:t>Summarizing 1D data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651" y="1474341"/>
            <a:ext cx="21431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43709" y="1546294"/>
            <a:ext cx="4197096" cy="29136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/>
              <a:t>&gt;&gt; </a:t>
            </a:r>
            <a:r>
              <a:rPr lang="en-US" dirty="0"/>
              <a:t>md = </a:t>
            </a:r>
            <a:r>
              <a:rPr lang="en-US" b="1" dirty="0"/>
              <a:t>median</a:t>
            </a:r>
            <a:r>
              <a:rPr lang="en-US" dirty="0"/>
              <a:t>(</a:t>
            </a:r>
            <a:r>
              <a:rPr lang="en-US" dirty="0" err="1"/>
              <a:t>networths</a:t>
            </a:r>
            <a:r>
              <a:rPr lang="en-US" dirty="0"/>
              <a:t>)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md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endParaRPr lang="en-US" dirty="0" smtClean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107835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 dirty="0" err="1"/>
              <a:t>bmd</a:t>
            </a:r>
            <a:r>
              <a:rPr lang="en-US" dirty="0"/>
              <a:t> = median(</a:t>
            </a:r>
            <a:r>
              <a:rPr lang="en-US" dirty="0" err="1"/>
              <a:t>bnetworths</a:t>
            </a:r>
            <a:r>
              <a:rPr lang="en-US" dirty="0"/>
              <a:t>)</a:t>
            </a:r>
          </a:p>
          <a:p>
            <a:pPr>
              <a:lnSpc>
                <a:spcPts val="2000"/>
              </a:lnSpc>
            </a:pPr>
            <a:r>
              <a:rPr lang="en-US" dirty="0" err="1" smtClean="0">
                <a:solidFill>
                  <a:srgbClr val="0000FF"/>
                </a:solidFill>
              </a:rPr>
              <a:t>bmd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endParaRPr lang="en-US" dirty="0" smtClean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108930</a:t>
            </a: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373063"/>
              </p:ext>
            </p:extLst>
          </p:nvPr>
        </p:nvGraphicFramePr>
        <p:xfrm>
          <a:off x="5906656" y="4513394"/>
          <a:ext cx="203503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2681"/>
                <a:gridCol w="1172349"/>
              </a:tblGrid>
              <a:tr h="2934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1e9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562600" y="4951275"/>
            <a:ext cx="2797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Networths with a billionaire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31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/>
              <a:t>Summarizing 1D data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651" y="1474341"/>
            <a:ext cx="21431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64490" y="1143000"/>
            <a:ext cx="4193309" cy="44525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/>
              <a:t>&gt;&gt; </a:t>
            </a:r>
            <a:r>
              <a:rPr lang="en-US" dirty="0" smtClean="0"/>
              <a:t>pcts </a:t>
            </a:r>
            <a:r>
              <a:rPr lang="en-US" dirty="0"/>
              <a:t>= prctile(networths, [25 50 75])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pcts 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100360      </a:t>
            </a:r>
            <a:r>
              <a:rPr lang="en-US" dirty="0">
                <a:solidFill>
                  <a:srgbClr val="0000FF"/>
                </a:solidFill>
              </a:rPr>
              <a:t>107835      112710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bpcts = prctile(bnetworths, [25 50 75])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bpcts 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    100595      </a:t>
            </a:r>
            <a:r>
              <a:rPr lang="en-US" dirty="0">
                <a:solidFill>
                  <a:srgbClr val="0000FF"/>
                </a:solidFill>
              </a:rPr>
              <a:t>108930      </a:t>
            </a:r>
            <a:r>
              <a:rPr lang="en-US" dirty="0" smtClean="0">
                <a:solidFill>
                  <a:srgbClr val="0000FF"/>
                </a:solidFill>
              </a:rPr>
              <a:t>118305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interqtl = iqr(networths)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interqtl </a:t>
            </a:r>
            <a:r>
              <a:rPr lang="en-US" dirty="0" smtClean="0">
                <a:solidFill>
                  <a:srgbClr val="0000FF"/>
                </a:solidFill>
              </a:rPr>
              <a:t>=   12350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binterqtl = iqr(bnetworths)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binterqtl </a:t>
            </a:r>
            <a:r>
              <a:rPr lang="en-US" dirty="0" smtClean="0">
                <a:solidFill>
                  <a:srgbClr val="0000FF"/>
                </a:solidFill>
              </a:rPr>
              <a:t>=  17710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813082"/>
              </p:ext>
            </p:extLst>
          </p:nvPr>
        </p:nvGraphicFramePr>
        <p:xfrm>
          <a:off x="5906656" y="4513394"/>
          <a:ext cx="203503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2681"/>
                <a:gridCol w="1172349"/>
              </a:tblGrid>
              <a:tr h="2934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1e9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562600" y="4951275"/>
            <a:ext cx="2797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Networths with a billionaire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72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5135563"/>
          </a:xfrm>
        </p:spPr>
        <p:txBody>
          <a:bodyPr/>
          <a:lstStyle/>
          <a:p>
            <a:endParaRPr lang="en-US" sz="3000" dirty="0" smtClean="0"/>
          </a:p>
          <a:p>
            <a:endParaRPr lang="en-US" sz="3000" dirty="0"/>
          </a:p>
          <a:p>
            <a:endParaRPr lang="en-US" sz="3000" dirty="0" smtClean="0"/>
          </a:p>
          <a:p>
            <a:endParaRPr lang="en-US" sz="3000" dirty="0"/>
          </a:p>
          <a:p>
            <a:endParaRPr lang="en-US" sz="3000" dirty="0" smtClean="0"/>
          </a:p>
          <a:p>
            <a:endParaRPr lang="en-US" sz="3000" dirty="0"/>
          </a:p>
          <a:p>
            <a:r>
              <a:rPr lang="en-US" sz="2400" dirty="0" smtClean="0"/>
              <a:t>Understand </a:t>
            </a:r>
            <a:r>
              <a:rPr lang="en-US" sz="2400" dirty="0"/>
              <a:t>what’s going </a:t>
            </a:r>
            <a:r>
              <a:rPr lang="en-US" sz="2400" dirty="0" smtClean="0"/>
              <a:t>on</a:t>
            </a:r>
          </a:p>
          <a:p>
            <a:r>
              <a:rPr lang="en-US" sz="2400" dirty="0" smtClean="0"/>
              <a:t>Look at other labels: type of crust and type of topping</a:t>
            </a:r>
          </a:p>
          <a:p>
            <a:r>
              <a:rPr lang="en-US" sz="2400" dirty="0" smtClean="0"/>
              <a:t>Cannot compare many histogram together</a:t>
            </a:r>
            <a:endParaRPr lang="en-US" sz="2400" dirty="0" smtClean="0"/>
          </a:p>
          <a:p>
            <a:pPr lvl="1"/>
            <a:r>
              <a:rPr lang="en-US" dirty="0" smtClean="0"/>
              <a:t>Need a more compact plot</a:t>
            </a:r>
            <a:endParaRPr lang="en-US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pizzasize</a:t>
            </a:r>
            <a:r>
              <a:rPr lang="en-US" dirty="0" smtClean="0"/>
              <a:t> puzzle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07070"/>
            <a:ext cx="4114134" cy="3085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554" y="975647"/>
            <a:ext cx="4114134" cy="308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88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90600"/>
            <a:ext cx="7543800" cy="51355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“The language of technical computing”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The language of </a:t>
            </a:r>
            <a:r>
              <a:rPr lang="en-US" b="1" dirty="0" smtClean="0"/>
              <a:t>MATRIX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Easy interface (C-like), simple syntax, and </a:t>
            </a:r>
            <a:r>
              <a:rPr lang="en-US" sz="4000" dirty="0" smtClean="0"/>
              <a:t>well-documented</a:t>
            </a:r>
            <a:r>
              <a:rPr lang="en-US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Interpreted rather than compiled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Cross-platform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Cross-language (matlab </a:t>
            </a:r>
            <a:r>
              <a:rPr lang="en-US" dirty="0" smtClean="0">
                <a:sym typeface="Wingdings" pitchFamily="2" charset="2"/>
              </a:rPr>
              <a:t>&lt;==&gt; C/C++)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u="sng" dirty="0" smtClean="0"/>
              <a:t>Free student license!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About matlab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3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447799"/>
            <a:ext cx="5334000" cy="4120275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boxplot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78529" y="5737219"/>
            <a:ext cx="5486400" cy="3659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2400" dirty="0"/>
              <a:t>&gt;&gt; boxplot([dsizes esizes], 'whisker', 1.5</a:t>
            </a:r>
            <a:r>
              <a:rPr lang="en-US" sz="2400" dirty="0" smtClean="0"/>
              <a:t>);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627563" y="990600"/>
            <a:ext cx="5712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More compact way of summarizing data than histogram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68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Boxplot with type of crust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383" y="800900"/>
            <a:ext cx="5257800" cy="422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90800" y="5105400"/>
            <a:ext cx="405034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EagleBoys has tighter control over size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Dominos </a:t>
            </a:r>
            <a:r>
              <a:rPr lang="en-US" dirty="0" err="1" smtClean="0"/>
              <a:t>ThinNCrispy</a:t>
            </a:r>
            <a:r>
              <a:rPr lang="en-US" dirty="0" smtClean="0"/>
              <a:t> is unusual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hrinking during baking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control portion by weight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/>
              <a:t>mistakes by chef </a:t>
            </a:r>
            <a:r>
              <a:rPr lang="en-US" dirty="0" smtClean="0"/>
              <a:t>(?)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90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Boxplot with crust and topping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668" y="838199"/>
            <a:ext cx="6781800" cy="555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495800" y="1190919"/>
            <a:ext cx="0" cy="487680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09800" y="1233950"/>
            <a:ext cx="101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Dominos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10200" y="1245676"/>
            <a:ext cx="111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EagleBoys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1"/>
            <a:ext cx="8229600" cy="5287966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A matlab start is </a:t>
            </a:r>
            <a:r>
              <a:rPr lang="en-US" dirty="0" smtClean="0"/>
              <a:t>half way to success”</a:t>
            </a:r>
          </a:p>
          <a:p>
            <a:endParaRPr lang="en-US" dirty="0" smtClean="0"/>
          </a:p>
          <a:p>
            <a:r>
              <a:rPr lang="en-US" dirty="0" smtClean="0"/>
              <a:t>It’s all about data.</a:t>
            </a:r>
          </a:p>
          <a:p>
            <a:pPr lvl="1"/>
            <a:r>
              <a:rPr lang="en-US" dirty="0" smtClean="0"/>
              <a:t>Plot data with bar chart, histogram, series plot and box plot.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 smtClean="0"/>
              <a:t>Summarize 1D data with mean, </a:t>
            </a:r>
            <a:r>
              <a:rPr lang="en-US" dirty="0" err="1" smtClean="0"/>
              <a:t>std</a:t>
            </a:r>
            <a:r>
              <a:rPr lang="en-US" dirty="0" smtClean="0"/>
              <a:t>, variance, median, percentile and interquartile range.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Wrap-up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88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3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Half way to success</a:t>
            </a:r>
          </a:p>
          <a:p>
            <a:pPr lvl="1"/>
            <a:r>
              <a:rPr lang="en-US" dirty="0" smtClean="0"/>
              <a:t>Step 1: go to </a:t>
            </a:r>
            <a:r>
              <a:rPr lang="en-US" dirty="0">
                <a:hlinkClick r:id="rId2"/>
              </a:rPr>
              <a:t>http://webstore.illinois.edu/home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Step 2: follow instructions.. And you’re all set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Install matlab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395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3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Half way to success</a:t>
            </a:r>
          </a:p>
          <a:p>
            <a:pPr lvl="1"/>
            <a:r>
              <a:rPr lang="en-US" dirty="0" smtClean="0"/>
              <a:t>Step 1: go to </a:t>
            </a:r>
            <a:r>
              <a:rPr lang="en-US" dirty="0">
                <a:hlinkClick r:id="rId2"/>
              </a:rPr>
              <a:t>http://webstore.illinois.edu/home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Step 2: follow instructions.. And you’re most likely to run into sorts of problem</a:t>
            </a:r>
          </a:p>
          <a:p>
            <a:pPr lvl="2"/>
            <a:r>
              <a:rPr lang="en-US" dirty="0" smtClean="0"/>
              <a:t>Check out a matlab package (I am using R2012b)</a:t>
            </a:r>
          </a:p>
          <a:p>
            <a:pPr lvl="2"/>
            <a:r>
              <a:rPr lang="en-US" b="1" dirty="0" smtClean="0"/>
              <a:t>License.dat</a:t>
            </a:r>
            <a:r>
              <a:rPr lang="en-US" dirty="0" smtClean="0"/>
              <a:t>,</a:t>
            </a:r>
            <a:r>
              <a:rPr lang="en-US" b="1" dirty="0" smtClean="0"/>
              <a:t> installation </a:t>
            </a:r>
            <a:r>
              <a:rPr lang="en-US" dirty="0" smtClean="0"/>
              <a:t>file, and installation </a:t>
            </a:r>
            <a:r>
              <a:rPr lang="en-US" b="1" dirty="0" smtClean="0"/>
              <a:t>key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Strictly follow </a:t>
            </a:r>
            <a:r>
              <a:rPr lang="en-US" sz="1800" dirty="0">
                <a:hlinkClick r:id="rId3"/>
              </a:rPr>
              <a:t>http://</a:t>
            </a:r>
            <a:r>
              <a:rPr lang="en-US" sz="1800" dirty="0" smtClean="0">
                <a:hlinkClick r:id="rId3"/>
              </a:rPr>
              <a:t>dl.webstore.illinois.edu/docs/ii/matlabconc.htm</a:t>
            </a:r>
            <a:endParaRPr lang="en-US" dirty="0" smtClean="0"/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Tricky part</a:t>
            </a:r>
            <a:r>
              <a:rPr lang="en-US" dirty="0" smtClean="0"/>
              <a:t>: connect to the license manager on server</a:t>
            </a:r>
          </a:p>
          <a:p>
            <a:pPr lvl="3"/>
            <a:r>
              <a:rPr lang="en-US" dirty="0" smtClean="0"/>
              <a:t>Physically connected to campus network</a:t>
            </a:r>
          </a:p>
          <a:p>
            <a:pPr lvl="3"/>
            <a:r>
              <a:rPr lang="en-US" dirty="0" smtClean="0"/>
              <a:t>VPN  (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dl.webstore.illinois.edu/docs/ii/vpn.htm</a:t>
            </a:r>
            <a:r>
              <a:rPr lang="en-US" dirty="0" smtClean="0"/>
              <a:t>)</a:t>
            </a:r>
            <a:endParaRPr lang="en-US" dirty="0"/>
          </a:p>
          <a:p>
            <a:pPr lvl="4"/>
            <a:r>
              <a:rPr lang="en-US" dirty="0" smtClean="0"/>
              <a:t>Follow instructions.. And you’re all set.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Install matlab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10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5588"/>
            <a:ext cx="9144000" cy="51435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743200" y="76200"/>
            <a:ext cx="32420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You’ve got here!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6313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Create a scalar variable, vector, matrix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45336" y="1295400"/>
            <a:ext cx="5998464" cy="49654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/>
              <a:t>&gt;&gt; a = 1; b = 2;   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00B050"/>
                </a:solidFill>
              </a:rPr>
              <a:t>%create variable a=1, b=2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endParaRPr lang="en-US" dirty="0" smtClean="0"/>
          </a:p>
          <a:p>
            <a:pPr>
              <a:lnSpc>
                <a:spcPts val="2000"/>
              </a:lnSpc>
            </a:pPr>
            <a:r>
              <a:rPr lang="en-US" dirty="0" smtClean="0"/>
              <a:t>&gt;&gt; </a:t>
            </a:r>
            <a:r>
              <a:rPr lang="en-US" dirty="0"/>
              <a:t>c = [1 0 1</a:t>
            </a:r>
            <a:r>
              <a:rPr lang="en-US" dirty="0" smtClean="0"/>
              <a:t>]	</a:t>
            </a:r>
            <a:r>
              <a:rPr lang="en-US" dirty="0">
                <a:solidFill>
                  <a:srgbClr val="00B050"/>
                </a:solidFill>
              </a:rPr>
              <a:t>%create </a:t>
            </a:r>
            <a:r>
              <a:rPr lang="en-US" dirty="0" smtClean="0">
                <a:solidFill>
                  <a:srgbClr val="00B050"/>
                </a:solidFill>
              </a:rPr>
              <a:t>a row vector</a:t>
            </a:r>
            <a:endParaRPr lang="en-US" dirty="0"/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</a:t>
            </a:r>
            <a:r>
              <a:rPr lang="en-US" dirty="0">
                <a:solidFill>
                  <a:srgbClr val="0000FF"/>
                </a:solidFill>
              </a:rPr>
              <a:t>1     0     1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c = [1, 0, 1</a:t>
            </a:r>
            <a:r>
              <a:rPr lang="en-US" dirty="0" smtClean="0"/>
              <a:t>]	</a:t>
            </a:r>
            <a:r>
              <a:rPr lang="en-US" dirty="0" smtClean="0">
                <a:solidFill>
                  <a:srgbClr val="00B050"/>
                </a:solidFill>
              </a:rPr>
              <a:t>%comma is equivalent to ‘ ‘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</a:t>
            </a:r>
            <a:r>
              <a:rPr lang="en-US" dirty="0">
                <a:solidFill>
                  <a:srgbClr val="0000FF"/>
                </a:solidFill>
              </a:rPr>
              <a:t>1     0     1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c = [1; 0; 1</a:t>
            </a:r>
            <a:r>
              <a:rPr lang="en-US" dirty="0" smtClean="0"/>
              <a:t>]	</a:t>
            </a:r>
            <a:r>
              <a:rPr lang="en-US" dirty="0" smtClean="0">
                <a:solidFill>
                  <a:srgbClr val="00B050"/>
                </a:solidFill>
              </a:rPr>
              <a:t>%create a column vector with semicolons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2000"/>
              </a:lnSpc>
            </a:pPr>
            <a:r>
              <a:rPr lang="en-US" dirty="0" smtClean="0">
                <a:solidFill>
                  <a:srgbClr val="0000FF"/>
                </a:solidFill>
              </a:rPr>
              <a:t>     </a:t>
            </a:r>
            <a:r>
              <a:rPr lang="en-US" dirty="0">
                <a:solidFill>
                  <a:srgbClr val="0000FF"/>
                </a:solidFill>
              </a:rPr>
              <a:t>1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  0</a:t>
            </a: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0000FF"/>
                </a:solidFill>
              </a:rPr>
              <a:t>     1</a:t>
            </a:r>
          </a:p>
          <a:p>
            <a:pPr>
              <a:lnSpc>
                <a:spcPts val="2000"/>
              </a:lnSpc>
            </a:pP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&gt;&gt; c = [1; </a:t>
            </a:r>
            <a:r>
              <a:rPr lang="en-US" dirty="0" smtClean="0"/>
              <a:t>0 </a:t>
            </a:r>
            <a:r>
              <a:rPr lang="en-US" dirty="0"/>
              <a:t>1</a:t>
            </a:r>
            <a:r>
              <a:rPr lang="en-US" dirty="0" smtClean="0"/>
              <a:t>]	</a:t>
            </a:r>
            <a:r>
              <a:rPr lang="en-US" dirty="0" smtClean="0">
                <a:solidFill>
                  <a:srgbClr val="00B050"/>
                </a:solidFill>
              </a:rPr>
              <a:t>%rows must match in dimension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Error using </a:t>
            </a:r>
            <a:r>
              <a:rPr lang="en-US" dirty="0" smtClean="0">
                <a:solidFill>
                  <a:srgbClr val="FF0000"/>
                </a:solidFill>
              </a:rPr>
              <a:t>‘vertcat’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ts val="2000"/>
              </a:lnSpc>
            </a:pPr>
            <a:r>
              <a:rPr lang="en-US" dirty="0">
                <a:solidFill>
                  <a:srgbClr val="FF0000"/>
                </a:solidFill>
              </a:rPr>
              <a:t>CAT arguments dimensions are not consistent.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69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Create a scalar variable, vector, matrix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5336" y="1298448"/>
            <a:ext cx="5998464" cy="476027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0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pt-BR" dirty="0"/>
              <a:t>&gt;&gt; d = [1 -2 0; 0 1 2</a:t>
            </a:r>
            <a:r>
              <a:rPr lang="pt-BR" dirty="0" smtClean="0"/>
              <a:t>]	</a:t>
            </a:r>
            <a:r>
              <a:rPr lang="pt-BR" dirty="0" smtClean="0">
                <a:solidFill>
                  <a:srgbClr val="00B050"/>
                </a:solidFill>
              </a:rPr>
              <a:t>%create a 2x3 matrix</a:t>
            </a:r>
            <a:endParaRPr lang="pt-BR" dirty="0">
              <a:solidFill>
                <a:srgbClr val="00B050"/>
              </a:solidFill>
            </a:endParaRPr>
          </a:p>
          <a:p>
            <a:pPr>
              <a:lnSpc>
                <a:spcPts val="1600"/>
              </a:lnSpc>
            </a:pPr>
            <a:r>
              <a:rPr lang="pt-BR" dirty="0" smtClean="0">
                <a:solidFill>
                  <a:srgbClr val="0000FF"/>
                </a:solidFill>
              </a:rPr>
              <a:t>d </a:t>
            </a:r>
            <a:r>
              <a:rPr lang="pt-B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16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</a:t>
            </a:r>
            <a:r>
              <a:rPr lang="pt-BR" dirty="0">
                <a:solidFill>
                  <a:srgbClr val="0000FF"/>
                </a:solidFill>
              </a:rPr>
              <a:t>1    -2     0</a:t>
            </a:r>
          </a:p>
          <a:p>
            <a:pPr>
              <a:lnSpc>
                <a:spcPts val="1600"/>
              </a:lnSpc>
            </a:pPr>
            <a:r>
              <a:rPr lang="pt-BR" dirty="0">
                <a:solidFill>
                  <a:srgbClr val="0000FF"/>
                </a:solidFill>
              </a:rPr>
              <a:t>     0     1     2</a:t>
            </a:r>
          </a:p>
          <a:p>
            <a:pPr>
              <a:lnSpc>
                <a:spcPts val="2000"/>
              </a:lnSpc>
            </a:pPr>
            <a:endParaRPr lang="pt-BR" dirty="0"/>
          </a:p>
          <a:p>
            <a:pPr>
              <a:lnSpc>
                <a:spcPts val="2000"/>
              </a:lnSpc>
            </a:pPr>
            <a:r>
              <a:rPr lang="pt-BR" dirty="0"/>
              <a:t>&gt;&gt; e = zeros(3,3</a:t>
            </a:r>
            <a:r>
              <a:rPr lang="pt-BR" dirty="0" smtClean="0"/>
              <a:t>)  		</a:t>
            </a:r>
            <a:r>
              <a:rPr lang="en-US" dirty="0" smtClean="0">
                <a:solidFill>
                  <a:srgbClr val="00B050"/>
                </a:solidFill>
              </a:rPr>
              <a:t>%</a:t>
            </a:r>
            <a:r>
              <a:rPr lang="en-US" dirty="0">
                <a:solidFill>
                  <a:srgbClr val="00B050"/>
                </a:solidFill>
              </a:rPr>
              <a:t>create a 3x3 </a:t>
            </a:r>
            <a:r>
              <a:rPr lang="en-US" dirty="0" smtClean="0">
                <a:solidFill>
                  <a:srgbClr val="00B050"/>
                </a:solidFill>
              </a:rPr>
              <a:t> zero matrix</a:t>
            </a:r>
            <a:endParaRPr lang="pt-BR" dirty="0">
              <a:solidFill>
                <a:srgbClr val="00B050"/>
              </a:solidFill>
            </a:endParaRPr>
          </a:p>
          <a:p>
            <a:pPr>
              <a:lnSpc>
                <a:spcPts val="1600"/>
              </a:lnSpc>
            </a:pPr>
            <a:r>
              <a:rPr lang="pt-BR" dirty="0" smtClean="0">
                <a:solidFill>
                  <a:srgbClr val="0000FF"/>
                </a:solidFill>
              </a:rPr>
              <a:t>e </a:t>
            </a:r>
            <a:r>
              <a:rPr lang="pt-B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16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</a:t>
            </a:r>
            <a:r>
              <a:rPr lang="pt-BR" dirty="0">
                <a:solidFill>
                  <a:srgbClr val="0000FF"/>
                </a:solidFill>
              </a:rPr>
              <a:t>0     0     0</a:t>
            </a:r>
          </a:p>
          <a:p>
            <a:pPr>
              <a:lnSpc>
                <a:spcPts val="1600"/>
              </a:lnSpc>
            </a:pPr>
            <a:r>
              <a:rPr lang="pt-BR" dirty="0">
                <a:solidFill>
                  <a:srgbClr val="0000FF"/>
                </a:solidFill>
              </a:rPr>
              <a:t>     0     0     0</a:t>
            </a:r>
          </a:p>
          <a:p>
            <a:pPr>
              <a:lnSpc>
                <a:spcPts val="1600"/>
              </a:lnSpc>
            </a:pPr>
            <a:r>
              <a:rPr lang="pt-BR" sz="2000" dirty="0">
                <a:solidFill>
                  <a:srgbClr val="0000FF"/>
                </a:solidFill>
              </a:rPr>
              <a:t> </a:t>
            </a:r>
            <a:r>
              <a:rPr lang="pt-BR" dirty="0">
                <a:solidFill>
                  <a:srgbClr val="0000FF"/>
                </a:solidFill>
              </a:rPr>
              <a:t>    0     0     0</a:t>
            </a:r>
          </a:p>
          <a:p>
            <a:pPr>
              <a:lnSpc>
                <a:spcPts val="2000"/>
              </a:lnSpc>
            </a:pPr>
            <a:endParaRPr lang="pt-BR" dirty="0"/>
          </a:p>
          <a:p>
            <a:pPr>
              <a:lnSpc>
                <a:spcPts val="2000"/>
              </a:lnSpc>
            </a:pPr>
            <a:r>
              <a:rPr lang="pt-BR" dirty="0"/>
              <a:t>&gt;&gt; f = ones(3,3</a:t>
            </a:r>
            <a:r>
              <a:rPr lang="pt-BR" dirty="0" smtClean="0"/>
              <a:t>)    		</a:t>
            </a:r>
            <a:r>
              <a:rPr lang="en-US" dirty="0" smtClean="0">
                <a:solidFill>
                  <a:srgbClr val="00B050"/>
                </a:solidFill>
              </a:rPr>
              <a:t>%</a:t>
            </a:r>
            <a:r>
              <a:rPr lang="en-US" dirty="0">
                <a:solidFill>
                  <a:srgbClr val="00B050"/>
                </a:solidFill>
              </a:rPr>
              <a:t>create a 3x3  </a:t>
            </a:r>
            <a:r>
              <a:rPr lang="en-US" dirty="0" smtClean="0">
                <a:solidFill>
                  <a:srgbClr val="00B050"/>
                </a:solidFill>
              </a:rPr>
              <a:t>matrix with all 1</a:t>
            </a:r>
            <a:endParaRPr lang="pt-BR" dirty="0"/>
          </a:p>
          <a:p>
            <a:pPr>
              <a:lnSpc>
                <a:spcPts val="1600"/>
              </a:lnSpc>
            </a:pPr>
            <a:r>
              <a:rPr lang="pt-BR" dirty="0" smtClean="0">
                <a:solidFill>
                  <a:srgbClr val="0000FF"/>
                </a:solidFill>
              </a:rPr>
              <a:t>f </a:t>
            </a:r>
            <a:r>
              <a:rPr lang="pt-B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1600"/>
              </a:lnSpc>
            </a:pPr>
            <a:r>
              <a:rPr lang="pt-BR" dirty="0" smtClean="0">
                <a:solidFill>
                  <a:srgbClr val="0000FF"/>
                </a:solidFill>
              </a:rPr>
              <a:t>     </a:t>
            </a:r>
            <a:r>
              <a:rPr lang="pt-BR" dirty="0">
                <a:solidFill>
                  <a:srgbClr val="0000FF"/>
                </a:solidFill>
              </a:rPr>
              <a:t>1     1     1</a:t>
            </a:r>
          </a:p>
          <a:p>
            <a:pPr>
              <a:lnSpc>
                <a:spcPts val="1600"/>
              </a:lnSpc>
            </a:pPr>
            <a:r>
              <a:rPr lang="pt-BR" dirty="0">
                <a:solidFill>
                  <a:srgbClr val="0000FF"/>
                </a:solidFill>
              </a:rPr>
              <a:t>     1     1     1</a:t>
            </a:r>
          </a:p>
          <a:p>
            <a:pPr>
              <a:lnSpc>
                <a:spcPts val="1600"/>
              </a:lnSpc>
            </a:pPr>
            <a:r>
              <a:rPr lang="pt-BR" dirty="0">
                <a:solidFill>
                  <a:srgbClr val="0000FF"/>
                </a:solidFill>
              </a:rPr>
              <a:t>     1     1     </a:t>
            </a:r>
            <a:r>
              <a:rPr lang="pt-BR" dirty="0" smtClean="0">
                <a:solidFill>
                  <a:srgbClr val="0000FF"/>
                </a:solidFill>
              </a:rPr>
              <a:t>1</a:t>
            </a:r>
          </a:p>
          <a:p>
            <a:pPr>
              <a:lnSpc>
                <a:spcPts val="2000"/>
              </a:lnSpc>
            </a:pPr>
            <a:endParaRPr lang="pt-BR" dirty="0" smtClean="0"/>
          </a:p>
          <a:p>
            <a:pPr>
              <a:lnSpc>
                <a:spcPts val="2000"/>
              </a:lnSpc>
            </a:pPr>
            <a:r>
              <a:rPr lang="pt-BR" dirty="0" smtClean="0"/>
              <a:t>&gt;&gt; </a:t>
            </a:r>
            <a:r>
              <a:rPr lang="pt-BR" dirty="0"/>
              <a:t>g = rand(2</a:t>
            </a:r>
            <a:r>
              <a:rPr lang="pt-BR" dirty="0" smtClean="0"/>
              <a:t>)       </a:t>
            </a:r>
            <a:r>
              <a:rPr lang="en-US" dirty="0" smtClean="0">
                <a:solidFill>
                  <a:srgbClr val="00B050"/>
                </a:solidFill>
              </a:rPr>
              <a:t>%</a:t>
            </a:r>
            <a:r>
              <a:rPr lang="en-US" dirty="0">
                <a:solidFill>
                  <a:srgbClr val="00B050"/>
                </a:solidFill>
              </a:rPr>
              <a:t>create a </a:t>
            </a:r>
            <a:r>
              <a:rPr lang="en-US" dirty="0" smtClean="0">
                <a:solidFill>
                  <a:srgbClr val="00B050"/>
                </a:solidFill>
              </a:rPr>
              <a:t>2x2  </a:t>
            </a:r>
            <a:r>
              <a:rPr lang="en-US" dirty="0">
                <a:solidFill>
                  <a:srgbClr val="00B050"/>
                </a:solidFill>
              </a:rPr>
              <a:t>matrix </a:t>
            </a:r>
            <a:r>
              <a:rPr lang="en-US" dirty="0" smtClean="0">
                <a:solidFill>
                  <a:srgbClr val="00B050"/>
                </a:solidFill>
              </a:rPr>
              <a:t>with random values </a:t>
            </a:r>
            <a:endParaRPr lang="pt-BR" dirty="0"/>
          </a:p>
          <a:p>
            <a:pPr>
              <a:lnSpc>
                <a:spcPts val="1600"/>
              </a:lnSpc>
            </a:pPr>
            <a:r>
              <a:rPr lang="pt-BR" dirty="0" smtClean="0">
                <a:solidFill>
                  <a:srgbClr val="0000FF"/>
                </a:solidFill>
              </a:rPr>
              <a:t>g </a:t>
            </a:r>
            <a:r>
              <a:rPr lang="pt-BR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ts val="1600"/>
              </a:lnSpc>
            </a:pPr>
            <a:r>
              <a:rPr lang="pt-BR" dirty="0" smtClean="0">
                <a:solidFill>
                  <a:srgbClr val="0000FF"/>
                </a:solidFill>
              </a:rPr>
              <a:t>    </a:t>
            </a:r>
            <a:r>
              <a:rPr lang="pt-BR" dirty="0">
                <a:solidFill>
                  <a:srgbClr val="0000FF"/>
                </a:solidFill>
              </a:rPr>
              <a:t>0.6557    0.8491</a:t>
            </a:r>
          </a:p>
          <a:p>
            <a:pPr>
              <a:lnSpc>
                <a:spcPts val="1600"/>
              </a:lnSpc>
            </a:pPr>
            <a:r>
              <a:rPr lang="pt-BR" dirty="0">
                <a:solidFill>
                  <a:srgbClr val="0000FF"/>
                </a:solidFill>
              </a:rPr>
              <a:t>    0.0357    0.9340</a:t>
            </a:r>
          </a:p>
        </p:txBody>
      </p:sp>
    </p:spTree>
    <p:extLst>
      <p:ext uri="{BB962C8B-B14F-4D97-AF65-F5344CB8AC3E}">
        <p14:creationId xmlns:p14="http://schemas.microsoft.com/office/powerpoint/2010/main" val="212694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2759</TotalTime>
  <Words>1266</Words>
  <Application>Microsoft Office PowerPoint</Application>
  <PresentationFormat>On-screen Show (4:3)</PresentationFormat>
  <Paragraphs>557</Paragraphs>
  <Slides>43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CS 498 Probability &amp; Statistics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Indexing</vt:lpstr>
      <vt:lpstr>Indexing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Logical subscripting</vt:lpstr>
      <vt:lpstr>Logical subscripting</vt:lpstr>
      <vt:lpstr>Concatenate</vt:lpstr>
      <vt:lpstr>Delete</vt:lpstr>
      <vt:lpstr>Online resources</vt:lpstr>
      <vt:lpstr>First tools for looking at Data</vt:lpstr>
      <vt:lpstr>Datasets</vt:lpstr>
      <vt:lpstr>Bar charts</vt:lpstr>
      <vt:lpstr>Datasets</vt:lpstr>
      <vt:lpstr>Histogram</vt:lpstr>
      <vt:lpstr>Class-conditional histogram</vt:lpstr>
      <vt:lpstr>Series data</vt:lpstr>
      <vt:lpstr>Plot series data</vt:lpstr>
      <vt:lpstr>Summarizing 1D data</vt:lpstr>
      <vt:lpstr>Mean</vt:lpstr>
      <vt:lpstr>Median</vt:lpstr>
      <vt:lpstr>Std. and variance</vt:lpstr>
      <vt:lpstr>Percentile and interquartile range</vt:lpstr>
      <vt:lpstr>Summarizing 1D data</vt:lpstr>
      <vt:lpstr>Summarizing 1D data</vt:lpstr>
      <vt:lpstr>Summarizing 1D data</vt:lpstr>
      <vt:lpstr>Summarizing 1D data</vt:lpstr>
      <vt:lpstr>The pizzasize puzzle</vt:lpstr>
      <vt:lpstr>boxplot</vt:lpstr>
      <vt:lpstr>Boxplot with type of crust</vt:lpstr>
      <vt:lpstr>Boxplot with crust and topping</vt:lpstr>
      <vt:lpstr>Wrap-up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Matlab introduction</dc:title>
  <dc:creator>zicheng</dc:creator>
  <cp:lastModifiedBy>zicheng</cp:lastModifiedBy>
  <cp:revision>497</cp:revision>
  <dcterms:created xsi:type="dcterms:W3CDTF">2013-08-19T20:56:21Z</dcterms:created>
  <dcterms:modified xsi:type="dcterms:W3CDTF">2013-08-23T17:47:06Z</dcterms:modified>
</cp:coreProperties>
</file>